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690" r:id="rId2"/>
    <p:sldMasterId id="2147483740" r:id="rId3"/>
    <p:sldMasterId id="2147483883" r:id="rId4"/>
  </p:sldMasterIdLst>
  <p:notesMasterIdLst>
    <p:notesMasterId r:id="rId28"/>
  </p:notesMasterIdLst>
  <p:sldIdLst>
    <p:sldId id="2147482253" r:id="rId5"/>
    <p:sldId id="2147482254" r:id="rId6"/>
    <p:sldId id="2147482237" r:id="rId7"/>
    <p:sldId id="2147480783" r:id="rId8"/>
    <p:sldId id="2147482238" r:id="rId9"/>
    <p:sldId id="2147482239" r:id="rId10"/>
    <p:sldId id="2147482249" r:id="rId11"/>
    <p:sldId id="2147482250" r:id="rId12"/>
    <p:sldId id="2147482251" r:id="rId13"/>
    <p:sldId id="2147482252" r:id="rId14"/>
    <p:sldId id="2147482241" r:id="rId15"/>
    <p:sldId id="2147480780" r:id="rId16"/>
    <p:sldId id="2147482266" r:id="rId17"/>
    <p:sldId id="2147482267" r:id="rId18"/>
    <p:sldId id="2147482242" r:id="rId19"/>
    <p:sldId id="2147482243" r:id="rId20"/>
    <p:sldId id="2147482268" r:id="rId21"/>
    <p:sldId id="2147482269" r:id="rId22"/>
    <p:sldId id="2147482245" r:id="rId23"/>
    <p:sldId id="2147482130" r:id="rId24"/>
    <p:sldId id="2147482248" r:id="rId25"/>
    <p:sldId id="2147482265" r:id="rId26"/>
    <p:sldId id="2147482259" r:id="rId27"/>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04E43-B97E-40E7-8032-083398B128C4}" v="537" dt="2025-02-25T14:03:42.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84992" autoAdjust="0"/>
  </p:normalViewPr>
  <p:slideViewPr>
    <p:cSldViewPr snapToGrid="0">
      <p:cViewPr varScale="1">
        <p:scale>
          <a:sx n="82" d="100"/>
          <a:sy n="82" d="100"/>
        </p:scale>
        <p:origin x="1728" y="-474"/>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viewProps" Target="view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03/07/2025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‹Nº›</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agentic-one-blo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arxiv.org/abs/2411.044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346F-E5E6-313A-CAEF-666547F2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34E9E-B6B0-F7BE-0211-46EB1EED4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FB2EA-0F4B-B49A-7738-F75399370C1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E04EF02-CD72-F185-D3A7-6F6057A58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6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9:58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00ACA-FF71-E624-8592-67D081427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C396B-4CA7-48FD-B956-262B992668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B8735-010F-990C-9780-30C09EE98BB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D8A1AD1-4128-FE6F-9B47-AF7A0A374C3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3958794-7685-DC68-E369-2032F80C606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D8C0F9-758A-3F7A-EC90-2F33799852F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9:58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06A668B-13D0-41A2-BBDE-D00040DCA24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27887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E2E8C-E997-407B-DC29-566B6B09C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ED69A-6EDB-89A2-460D-734950C4D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C7AA5-EC07-0320-C5E9-F1479F1F356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577D2EB-29B3-4230-604A-5AA6A5086E3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7D80B93-C9D4-F501-0FC0-8E750ACEF0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972433C-C0C5-0888-802B-074887223095}"/>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9:58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1E171D2-830B-2D21-4A0F-0DA15BF76828}"/>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264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A62F-81C7-0F0C-465E-1FD7408D8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CA1B3-6438-C465-7CDF-32D02D19A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0B161-F8FC-2BE3-3D86-1375849B4D7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BCE03F1-28B7-C4C8-0584-BA307AB893C9}"/>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D906491-3C6F-198A-AD80-BEA2DDE16D0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5710E7-C55E-6294-CC3A-7FD50802AD2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9:58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BC2B1D9-4B87-695B-BECE-B263DC8D1FF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00966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A72CB-FE40-0CE6-5E98-67BA407F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DFDC3-E143-9E3E-DDD7-941A3D608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B62A4-DBC2-863C-F7E1-E6A459CFDBB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14CB44-3DC7-DB41-5752-524C6CE2B1E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0EDD37E-2D93-F09F-F9B0-98BF3CB535FE}"/>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5660E5-E4A3-9D41-9506-E5957C565A6D}"/>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9:58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C1489D8-4B34-37E7-5401-8E32A8F0A32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009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2963F-7DAD-BF73-FCCB-0C9139B05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CE267-BA92-9BEF-EB9D-84ECB3058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58BB0-1203-D876-5E20-DF485FAEC1A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C099988-4EA1-3E94-74B3-6C54C4575F0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DC04C7F-08AC-21E5-2F6A-13E080C6B563}"/>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44F13FF-81F2-24F4-7D55-B6CDAC32D84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9:58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5AD112B-C437-2B97-586B-74E77D60FAD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080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65539-4A45-29D3-0911-F6F56E96F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D362F-94F9-4B21-4D16-7C1F76E73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8EAF6-1935-F711-9FC1-696A391DCDB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B3CB7F9-22AB-2EB2-B7F1-2EDCF1CA63E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62F42AC-7E2F-6741-3213-12A9639007C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C63FCE-7C00-5BAF-FF26-6D462E19D40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9:58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38D92D1-8172-9E75-6EAA-74BDFE034B7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00337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C6DA8-C9F7-7AA3-BBF8-6718E3CE6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BAF65-87BE-C3AE-496B-B1D71728E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4F72C-38BA-F9D9-2588-C95F3E59F87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9EE3897-02F8-2894-2ABA-514CADBB2C01}"/>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4560CF-EF2D-74CB-D9F9-2E326AD9AF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7ACAC9-37D9-D3E2-8139-60B85DFEF41E}"/>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9:58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179494-5914-43E0-230A-AFD87471C01F}"/>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304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69F2E-1BAF-53BD-2C4C-02CD19B2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F4D61-4907-CDD6-2A44-E47CC3B99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D06C-1980-455C-0DA0-984B2D6DCC45}"/>
              </a:ext>
            </a:extLst>
          </p:cNvPr>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618A9003-3CAC-CE85-09D6-5CF779C427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90365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3</a:t>
            </a:fld>
            <a:endParaRPr lang="en-NL"/>
          </a:p>
        </p:txBody>
      </p:sp>
    </p:spTree>
    <p:extLst>
      <p:ext uri="{BB962C8B-B14F-4D97-AF65-F5344CB8AC3E}">
        <p14:creationId xmlns:p14="http://schemas.microsoft.com/office/powerpoint/2010/main" val="20370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554C5-EF59-8422-8045-36DB47E39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4ACBA-CB62-2A94-DAE9-8A6F040E13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3920B-8321-318C-EF4D-3EEBDFCF84F0}"/>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2DB87B15-C371-A5A9-8B9C-1897173976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119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F0F6FC"/>
                </a:solidFill>
                <a:effectLst/>
                <a:latin typeface="-apple-system"/>
              </a:rPr>
              <a:t>* </a:t>
            </a:r>
            <a:r>
              <a:rPr lang="en-US" b="0" i="0" dirty="0" err="1">
                <a:solidFill>
                  <a:srgbClr val="F0F6FC"/>
                </a:solidFill>
                <a:effectLst/>
                <a:latin typeface="-apple-system"/>
              </a:rPr>
              <a:t>AutoGen</a:t>
            </a:r>
            <a:r>
              <a:rPr lang="en-US" b="0" i="0" dirty="0">
                <a:solidFill>
                  <a:srgbClr val="F0F6FC"/>
                </a:solidFill>
                <a:effectLst/>
                <a:latin typeface="-apple-system"/>
              </a:rPr>
              <a:t> core offers an easy way to quickly build event-driven, distributed, scalable, resilient AI agent systems. For advances users or creating our own agents with the actor model.</a:t>
            </a:r>
          </a:p>
          <a:p>
            <a:endParaRPr lang="en-US" b="0" i="0" dirty="0">
              <a:solidFill>
                <a:srgbClr val="F0F6FC"/>
              </a:solidFill>
              <a:effectLst/>
              <a:latin typeface="-apple-system"/>
            </a:endParaRPr>
          </a:p>
          <a:p>
            <a:r>
              <a:rPr lang="en-US" b="0" i="0" dirty="0">
                <a:solidFill>
                  <a:srgbClr val="F0F6FC"/>
                </a:solidFill>
                <a:effectLst/>
                <a:latin typeface="-apple-system"/>
              </a:rPr>
              <a:t>* </a:t>
            </a:r>
            <a:r>
              <a:rPr lang="en-US" b="0" i="0" dirty="0" err="1">
                <a:solidFill>
                  <a:srgbClr val="F0F6FC"/>
                </a:solidFill>
                <a:effectLst/>
                <a:latin typeface="-apple-system"/>
              </a:rPr>
              <a:t>AgentChat</a:t>
            </a:r>
            <a:r>
              <a:rPr lang="en-US" b="0" i="0" dirty="0">
                <a:solidFill>
                  <a:srgbClr val="F0F6FC"/>
                </a:solidFill>
                <a:effectLst/>
                <a:latin typeface="-apple-system"/>
              </a:rPr>
              <a:t> is a high-level API for building multi-agent applications. I</a:t>
            </a:r>
            <a:endParaRPr lang="en-US" b="0" i="0" u="sng" dirty="0">
              <a:effectLst/>
              <a:latin typeface="-apple-system"/>
              <a:hlinkClick r:id="rId3"/>
            </a:endParaRPr>
          </a:p>
          <a:p>
            <a:endParaRPr lang="en-US" b="0" i="0" u="sng" dirty="0">
              <a:effectLst/>
              <a:latin typeface="-apple-system"/>
              <a:hlinkClick r:id="rId3"/>
            </a:endParaRPr>
          </a:p>
          <a:p>
            <a:pPr marL="171450" indent="-171450">
              <a:buFont typeface="Arial" panose="020B0604020202020204" pitchFamily="34" charset="0"/>
              <a:buChar char="•"/>
            </a:pPr>
            <a:r>
              <a:rPr lang="en-US" b="0" i="0" u="sng" dirty="0" err="1">
                <a:effectLst/>
                <a:latin typeface="-apple-system"/>
                <a:hlinkClick r:id="rId3"/>
              </a:rPr>
              <a:t>Magentic</a:t>
            </a:r>
            <a:r>
              <a:rPr lang="en-US" b="0" i="0" u="sng" dirty="0">
                <a:effectLst/>
                <a:latin typeface="-apple-system"/>
                <a:hlinkClick r:id="rId3"/>
              </a:rPr>
              <a:t>-One</a:t>
            </a:r>
            <a:r>
              <a:rPr lang="en-US" b="0" i="0" dirty="0">
                <a:solidFill>
                  <a:srgbClr val="F0F6FC"/>
                </a:solidFill>
                <a:effectLst/>
                <a:latin typeface="-apple-system"/>
              </a:rPr>
              <a:t> is a generalist multi-agent system for solving open-ended web and file-based tasks across a variety of domains. It represents a significant step forward for multi-agent systems, achieving competitive performance on a number of agentic benchmarks (see the </a:t>
            </a:r>
            <a:r>
              <a:rPr lang="en-US" b="0" i="0" u="sng" dirty="0">
                <a:effectLst/>
                <a:latin typeface="-apple-system"/>
                <a:hlinkClick r:id="rId4"/>
              </a:rPr>
              <a:t>technical report</a:t>
            </a:r>
            <a:r>
              <a:rPr lang="en-US" b="0" i="0" dirty="0">
                <a:solidFill>
                  <a:srgbClr val="F0F6FC"/>
                </a:solidFill>
                <a:effectLst/>
                <a:latin typeface="-apple-system"/>
              </a:rPr>
              <a:t> for full details).</a:t>
            </a:r>
          </a:p>
          <a:p>
            <a:pPr marL="171450" indent="-171450">
              <a:buFont typeface="Arial" panose="020B0604020202020204" pitchFamily="34" charset="0"/>
              <a:buChar char="•"/>
            </a:pPr>
            <a:endParaRPr lang="en-US" b="0" i="0" dirty="0">
              <a:solidFill>
                <a:srgbClr val="F0F6FC"/>
              </a:solidFill>
              <a:effectLst/>
              <a:latin typeface="-apple-system"/>
            </a:endParaRPr>
          </a:p>
          <a:p>
            <a:pPr marL="171450" indent="-171450">
              <a:buFont typeface="Arial" panose="020B0604020202020204" pitchFamily="34" charset="0"/>
              <a:buChar char="•"/>
            </a:pPr>
            <a:r>
              <a:rPr lang="en-US" b="0" i="0" dirty="0" err="1">
                <a:solidFill>
                  <a:srgbClr val="F0F6FC"/>
                </a:solidFill>
                <a:effectLst/>
                <a:latin typeface="-apple-system"/>
              </a:rPr>
              <a:t>AutoGenBench</a:t>
            </a:r>
            <a:r>
              <a:rPr lang="en-US" b="0" i="0" dirty="0">
                <a:solidFill>
                  <a:srgbClr val="F0F6FC"/>
                </a:solidFill>
                <a:effectLst/>
                <a:latin typeface="-apple-system"/>
              </a:rPr>
              <a:t> (</a:t>
            </a:r>
            <a:r>
              <a:rPr lang="en-US" b="0" i="0" dirty="0" err="1">
                <a:solidFill>
                  <a:srgbClr val="F0F6FC"/>
                </a:solidFill>
                <a:effectLst/>
                <a:latin typeface="-apple-system"/>
              </a:rPr>
              <a:t>agbench</a:t>
            </a:r>
            <a:r>
              <a:rPr lang="en-US" b="0" i="0" dirty="0">
                <a:solidFill>
                  <a:srgbClr val="F0F6FC"/>
                </a:solidFill>
                <a:effectLst/>
                <a:latin typeface="-apple-system"/>
              </a:rPr>
              <a:t>) is a tool for repeatedly running a set of pre-defined </a:t>
            </a:r>
            <a:r>
              <a:rPr lang="en-US" b="0" i="0" dirty="0" err="1">
                <a:solidFill>
                  <a:srgbClr val="F0F6FC"/>
                </a:solidFill>
                <a:effectLst/>
                <a:latin typeface="-apple-system"/>
              </a:rPr>
              <a:t>AutoGen</a:t>
            </a:r>
            <a:r>
              <a:rPr lang="en-US" b="0" i="0" dirty="0">
                <a:solidFill>
                  <a:srgbClr val="F0F6FC"/>
                </a:solidFill>
                <a:effectLst/>
                <a:latin typeface="-apple-system"/>
              </a:rPr>
              <a:t> tasks in a setting with tightly-controlled initial conditions. With each run, </a:t>
            </a:r>
            <a:r>
              <a:rPr lang="en-US" b="0" i="0" dirty="0" err="1">
                <a:solidFill>
                  <a:srgbClr val="F0F6FC"/>
                </a:solidFill>
                <a:effectLst/>
                <a:latin typeface="-apple-system"/>
              </a:rPr>
              <a:t>AutoGenBench</a:t>
            </a:r>
            <a:r>
              <a:rPr lang="en-US" b="0" i="0" dirty="0">
                <a:solidFill>
                  <a:srgbClr val="F0F6FC"/>
                </a:solidFill>
                <a:effectLst/>
                <a:latin typeface="-apple-system"/>
              </a:rPr>
              <a:t> will start from a blank slate. The agents being evaluated will need to work out what code needs to be written</a:t>
            </a:r>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6</a:t>
            </a:fld>
            <a:endParaRPr lang="en-NL"/>
          </a:p>
        </p:txBody>
      </p:sp>
    </p:spTree>
    <p:extLst>
      <p:ext uri="{BB962C8B-B14F-4D97-AF65-F5344CB8AC3E}">
        <p14:creationId xmlns:p14="http://schemas.microsoft.com/office/powerpoint/2010/main" val="217334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7</a:t>
            </a:fld>
            <a:endParaRPr lang="en-NL"/>
          </a:p>
        </p:txBody>
      </p:sp>
    </p:spTree>
    <p:extLst>
      <p:ext uri="{BB962C8B-B14F-4D97-AF65-F5344CB8AC3E}">
        <p14:creationId xmlns:p14="http://schemas.microsoft.com/office/powerpoint/2010/main" val="370720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34B6-8120-CA84-2ED4-15C3750124B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F720C5-3594-CD37-933C-211A007144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D2A712-D544-DF7D-7B1E-100611F61C8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8A3A920-B3D4-E1CC-E8CF-23AD4FDA1F35}"/>
              </a:ext>
            </a:extLst>
          </p:cNvPr>
          <p:cNvSpPr>
            <a:spLocks noGrp="1"/>
          </p:cNvSpPr>
          <p:nvPr>
            <p:ph type="sldNum" sz="quarter" idx="5"/>
          </p:nvPr>
        </p:nvSpPr>
        <p:spPr/>
        <p:txBody>
          <a:bodyPr/>
          <a:lstStyle/>
          <a:p>
            <a:fld id="{10EBEE42-667E-5D45-8DBC-38B569029167}" type="slidenum">
              <a:rPr lang="en-NL" smtClean="0"/>
              <a:t>8</a:t>
            </a:fld>
            <a:endParaRPr lang="en-NL"/>
          </a:p>
        </p:txBody>
      </p:sp>
    </p:spTree>
    <p:extLst>
      <p:ext uri="{BB962C8B-B14F-4D97-AF65-F5344CB8AC3E}">
        <p14:creationId xmlns:p14="http://schemas.microsoft.com/office/powerpoint/2010/main" val="385678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AD063-D3AF-A608-1861-3BF70183C9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8D9A40-9376-5A77-C065-E8F81435181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D046B56-C954-1E85-F0FF-EB5EE2D1719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36998AD-830D-D245-26CB-D55D121729CB}"/>
              </a:ext>
            </a:extLst>
          </p:cNvPr>
          <p:cNvSpPr>
            <a:spLocks noGrp="1"/>
          </p:cNvSpPr>
          <p:nvPr>
            <p:ph type="sldNum" sz="quarter" idx="5"/>
          </p:nvPr>
        </p:nvSpPr>
        <p:spPr/>
        <p:txBody>
          <a:bodyPr/>
          <a:lstStyle/>
          <a:p>
            <a:fld id="{10EBEE42-667E-5D45-8DBC-38B569029167}" type="slidenum">
              <a:rPr lang="en-NL" smtClean="0"/>
              <a:t>9</a:t>
            </a:fld>
            <a:endParaRPr lang="en-NL"/>
          </a:p>
        </p:txBody>
      </p:sp>
    </p:spTree>
    <p:extLst>
      <p:ext uri="{BB962C8B-B14F-4D97-AF65-F5344CB8AC3E}">
        <p14:creationId xmlns:p14="http://schemas.microsoft.com/office/powerpoint/2010/main" val="2419341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BD089-54AD-7ADD-BDFB-E8CB11F0CB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86CDAA-EC39-EBD5-28D5-A65F80C646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BC658E-B7D3-ECCE-5560-789910D1273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B42BE22-E67B-3EDF-6D63-04F10AB8ED7C}"/>
              </a:ext>
            </a:extLst>
          </p:cNvPr>
          <p:cNvSpPr>
            <a:spLocks noGrp="1"/>
          </p:cNvSpPr>
          <p:nvPr>
            <p:ph type="sldNum" sz="quarter" idx="5"/>
          </p:nvPr>
        </p:nvSpPr>
        <p:spPr/>
        <p:txBody>
          <a:bodyPr/>
          <a:lstStyle/>
          <a:p>
            <a:fld id="{10EBEE42-667E-5D45-8DBC-38B569029167}" type="slidenum">
              <a:rPr lang="en-NL" smtClean="0"/>
              <a:t>10</a:t>
            </a:fld>
            <a:endParaRPr lang="en-NL"/>
          </a:p>
        </p:txBody>
      </p:sp>
    </p:spTree>
    <p:extLst>
      <p:ext uri="{BB962C8B-B14F-4D97-AF65-F5344CB8AC3E}">
        <p14:creationId xmlns:p14="http://schemas.microsoft.com/office/powerpoint/2010/main" val="405416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11</a:t>
            </a:fld>
            <a:endParaRPr lang="en-NL"/>
          </a:p>
        </p:txBody>
      </p:sp>
    </p:spTree>
    <p:extLst>
      <p:ext uri="{BB962C8B-B14F-4D97-AF65-F5344CB8AC3E}">
        <p14:creationId xmlns:p14="http://schemas.microsoft.com/office/powerpoint/2010/main" val="644502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60380"/>
            <a:ext cx="1609211" cy="400110"/>
          </a:xfrm>
          <a:prstGeom prst="rect">
            <a:avLst/>
          </a:prstGeom>
          <a:noFill/>
        </p:spPr>
        <p:txBody>
          <a:bodyPr wrap="square" lIns="0" tIns="0" rIns="0" bIns="0" rtlCol="0">
            <a:spAutoFit/>
          </a:bodyPr>
          <a:lstStyle/>
          <a:p>
            <a:pPr algn="ctr"/>
            <a:r>
              <a:rPr lang="es-ES" sz="2600" dirty="0">
                <a:solidFill>
                  <a:schemeClr val="bg1"/>
                </a:solidFill>
                <a:latin typeface="Lufga" panose="00000500000000000000" pitchFamily="50" charset="0"/>
              </a:rPr>
              <a:t>Valencia</a:t>
            </a:r>
          </a:p>
        </p:txBody>
      </p:sp>
    </p:spTree>
    <p:extLst>
      <p:ext uri="{BB962C8B-B14F-4D97-AF65-F5344CB8AC3E}">
        <p14:creationId xmlns:p14="http://schemas.microsoft.com/office/powerpoint/2010/main" val="202528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Patrocinadores">
    <p:bg>
      <p:bgPr>
        <a:solidFill>
          <a:srgbClr val="061F2C"/>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2249077-1C5B-AAF0-9401-4873FE65A68F}"/>
              </a:ext>
            </a:extLst>
          </p:cNvPr>
          <p:cNvSpPr txBox="1"/>
          <p:nvPr userDrawn="1"/>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sp>
        <p:nvSpPr>
          <p:cNvPr id="3" name="Rectángulo: esquinas redondeadas 2">
            <a:extLst>
              <a:ext uri="{FF2B5EF4-FFF2-40B4-BE49-F238E27FC236}">
                <a16:creationId xmlns:a16="http://schemas.microsoft.com/office/drawing/2014/main" id="{15BEB945-082C-BEBB-B13A-76D0FFE9F04E}"/>
              </a:ext>
            </a:extLst>
          </p:cNvPr>
          <p:cNvSpPr/>
          <p:nvPr userDrawn="1"/>
        </p:nvSpPr>
        <p:spPr bwMode="auto">
          <a:xfrm>
            <a:off x="697832" y="2225307"/>
            <a:ext cx="10792326" cy="268415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7" descr="A black background with white text&#10;&#10;Description automatically generated">
            <a:extLst>
              <a:ext uri="{FF2B5EF4-FFF2-40B4-BE49-F238E27FC236}">
                <a16:creationId xmlns:a16="http://schemas.microsoft.com/office/drawing/2014/main" id="{7EC3FC85-B71B-2A1B-E663-35259D86C21D}"/>
              </a:ext>
            </a:extLst>
          </p:cNvPr>
          <p:cNvPicPr>
            <a:picLocks noChangeAspect="1"/>
          </p:cNvPicPr>
          <p:nvPr userDrawn="1"/>
        </p:nvPicPr>
        <p:blipFill>
          <a:blip r:embed="rId2"/>
          <a:stretch>
            <a:fillRect/>
          </a:stretch>
        </p:blipFill>
        <p:spPr>
          <a:xfrm>
            <a:off x="7723271" y="813564"/>
            <a:ext cx="2781300" cy="869156"/>
          </a:xfrm>
          <a:prstGeom prst="rect">
            <a:avLst/>
          </a:prstGeom>
        </p:spPr>
      </p:pic>
      <p:pic>
        <p:nvPicPr>
          <p:cNvPr id="16" name="Imagen 15" descr="Una caricatura de una ciudad&#10;&#10;Descripción generada automáticamente con confianza media">
            <a:extLst>
              <a:ext uri="{FF2B5EF4-FFF2-40B4-BE49-F238E27FC236}">
                <a16:creationId xmlns:a16="http://schemas.microsoft.com/office/drawing/2014/main" id="{1FF6DCBD-1CA8-51AE-8B61-A0E893737F43}"/>
              </a:ext>
            </a:extLst>
          </p:cNvPr>
          <p:cNvPicPr>
            <a:picLocks noChangeAspect="1"/>
          </p:cNvPicPr>
          <p:nvPr userDrawn="1"/>
        </p:nvPicPr>
        <p:blipFill>
          <a:blip r:embed="rId3"/>
          <a:stretch>
            <a:fillRect/>
          </a:stretch>
        </p:blipFill>
        <p:spPr>
          <a:xfrm>
            <a:off x="10683124" y="598143"/>
            <a:ext cx="1215189" cy="1215189"/>
          </a:xfrm>
          <a:prstGeom prst="rect">
            <a:avLst/>
          </a:prstGeom>
        </p:spPr>
      </p:pic>
      <p:sp>
        <p:nvSpPr>
          <p:cNvPr id="4" name="Rectángulo: esquinas redondeadas 3">
            <a:extLst>
              <a:ext uri="{FF2B5EF4-FFF2-40B4-BE49-F238E27FC236}">
                <a16:creationId xmlns:a16="http://schemas.microsoft.com/office/drawing/2014/main" id="{FF5B7331-9C25-8410-2E4B-F6140DDAFB09}"/>
              </a:ext>
            </a:extLst>
          </p:cNvPr>
          <p:cNvSpPr/>
          <p:nvPr userDrawn="1"/>
        </p:nvSpPr>
        <p:spPr bwMode="auto">
          <a:xfrm>
            <a:off x="697832" y="5660571"/>
            <a:ext cx="10792326" cy="1063716"/>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7">
            <a:extLst>
              <a:ext uri="{FF2B5EF4-FFF2-40B4-BE49-F238E27FC236}">
                <a16:creationId xmlns:a16="http://schemas.microsoft.com/office/drawing/2014/main" id="{488E22AA-CA58-0BBF-21BA-63164A52BC5D}"/>
              </a:ext>
            </a:extLst>
          </p:cNvPr>
          <p:cNvSpPr txBox="1"/>
          <p:nvPr userDrawn="1"/>
        </p:nvSpPr>
        <p:spPr>
          <a:xfrm>
            <a:off x="941806" y="4891130"/>
            <a:ext cx="1080851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y a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colaboradores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pic>
        <p:nvPicPr>
          <p:cNvPr id="10" name="Gráfico 9">
            <a:extLst>
              <a:ext uri="{FF2B5EF4-FFF2-40B4-BE49-F238E27FC236}">
                <a16:creationId xmlns:a16="http://schemas.microsoft.com/office/drawing/2014/main" id="{13B62FA7-B038-93AF-E1D7-A562B2BCAF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47192" y="5826949"/>
            <a:ext cx="3219450" cy="685800"/>
          </a:xfrm>
          <a:prstGeom prst="rect">
            <a:avLst/>
          </a:prstGeom>
        </p:spPr>
      </p:pic>
      <p:pic>
        <p:nvPicPr>
          <p:cNvPr id="6" name="Gráfico 5">
            <a:extLst>
              <a:ext uri="{FF2B5EF4-FFF2-40B4-BE49-F238E27FC236}">
                <a16:creationId xmlns:a16="http://schemas.microsoft.com/office/drawing/2014/main" id="{6E48658D-3890-6E69-2E42-C24A0A2D8D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185481" y="5545601"/>
            <a:ext cx="3745491" cy="1248497"/>
          </a:xfrm>
          <a:prstGeom prst="rect">
            <a:avLst/>
          </a:prstGeom>
        </p:spPr>
      </p:pic>
    </p:spTree>
    <p:extLst>
      <p:ext uri="{BB962C8B-B14F-4D97-AF65-F5344CB8AC3E}">
        <p14:creationId xmlns:p14="http://schemas.microsoft.com/office/powerpoint/2010/main" val="2688450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‹Nº›</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atrocinadores">
    <p:bg>
      <p:bgPr>
        <a:solidFill>
          <a:srgbClr val="061F2C"/>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2249077-1C5B-AAF0-9401-4873FE65A68F}"/>
              </a:ext>
            </a:extLst>
          </p:cNvPr>
          <p:cNvSpPr txBox="1"/>
          <p:nvPr userDrawn="1"/>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sp>
        <p:nvSpPr>
          <p:cNvPr id="3" name="Rectángulo: esquinas redondeadas 2">
            <a:extLst>
              <a:ext uri="{FF2B5EF4-FFF2-40B4-BE49-F238E27FC236}">
                <a16:creationId xmlns:a16="http://schemas.microsoft.com/office/drawing/2014/main" id="{15BEB945-082C-BEBB-B13A-76D0FFE9F04E}"/>
              </a:ext>
            </a:extLst>
          </p:cNvPr>
          <p:cNvSpPr/>
          <p:nvPr userDrawn="1"/>
        </p:nvSpPr>
        <p:spPr bwMode="auto">
          <a:xfrm>
            <a:off x="697832" y="2225307"/>
            <a:ext cx="10792326" cy="268415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7" descr="A black background with white text&#10;&#10;Description automatically generated">
            <a:extLst>
              <a:ext uri="{FF2B5EF4-FFF2-40B4-BE49-F238E27FC236}">
                <a16:creationId xmlns:a16="http://schemas.microsoft.com/office/drawing/2014/main" id="{7EC3FC85-B71B-2A1B-E663-35259D86C21D}"/>
              </a:ext>
            </a:extLst>
          </p:cNvPr>
          <p:cNvPicPr>
            <a:picLocks noChangeAspect="1"/>
          </p:cNvPicPr>
          <p:nvPr userDrawn="1"/>
        </p:nvPicPr>
        <p:blipFill>
          <a:blip r:embed="rId2"/>
          <a:stretch>
            <a:fillRect/>
          </a:stretch>
        </p:blipFill>
        <p:spPr>
          <a:xfrm>
            <a:off x="7723271" y="813564"/>
            <a:ext cx="2781300" cy="869156"/>
          </a:xfrm>
          <a:prstGeom prst="rect">
            <a:avLst/>
          </a:prstGeom>
        </p:spPr>
      </p:pic>
      <p:pic>
        <p:nvPicPr>
          <p:cNvPr id="16" name="Imagen 15" descr="Una caricatura de una ciudad&#10;&#10;Descripción generada automáticamente con confianza media">
            <a:extLst>
              <a:ext uri="{FF2B5EF4-FFF2-40B4-BE49-F238E27FC236}">
                <a16:creationId xmlns:a16="http://schemas.microsoft.com/office/drawing/2014/main" id="{1FF6DCBD-1CA8-51AE-8B61-A0E893737F43}"/>
              </a:ext>
            </a:extLst>
          </p:cNvPr>
          <p:cNvPicPr>
            <a:picLocks noChangeAspect="1"/>
          </p:cNvPicPr>
          <p:nvPr userDrawn="1"/>
        </p:nvPicPr>
        <p:blipFill>
          <a:blip r:embed="rId3"/>
          <a:stretch>
            <a:fillRect/>
          </a:stretch>
        </p:blipFill>
        <p:spPr>
          <a:xfrm>
            <a:off x="10683124" y="598143"/>
            <a:ext cx="1215189" cy="1215189"/>
          </a:xfrm>
          <a:prstGeom prst="rect">
            <a:avLst/>
          </a:prstGeom>
        </p:spPr>
      </p:pic>
      <p:sp>
        <p:nvSpPr>
          <p:cNvPr id="4" name="Rectángulo: esquinas redondeadas 3">
            <a:extLst>
              <a:ext uri="{FF2B5EF4-FFF2-40B4-BE49-F238E27FC236}">
                <a16:creationId xmlns:a16="http://schemas.microsoft.com/office/drawing/2014/main" id="{FF5B7331-9C25-8410-2E4B-F6140DDAFB09}"/>
              </a:ext>
            </a:extLst>
          </p:cNvPr>
          <p:cNvSpPr/>
          <p:nvPr userDrawn="1"/>
        </p:nvSpPr>
        <p:spPr bwMode="auto">
          <a:xfrm>
            <a:off x="697832" y="5660571"/>
            <a:ext cx="10792326" cy="1063716"/>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7">
            <a:extLst>
              <a:ext uri="{FF2B5EF4-FFF2-40B4-BE49-F238E27FC236}">
                <a16:creationId xmlns:a16="http://schemas.microsoft.com/office/drawing/2014/main" id="{488E22AA-CA58-0BBF-21BA-63164A52BC5D}"/>
              </a:ext>
            </a:extLst>
          </p:cNvPr>
          <p:cNvSpPr txBox="1"/>
          <p:nvPr userDrawn="1"/>
        </p:nvSpPr>
        <p:spPr>
          <a:xfrm>
            <a:off x="941806" y="4891130"/>
            <a:ext cx="1080851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y a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colaboradores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pic>
        <p:nvPicPr>
          <p:cNvPr id="10" name="Gráfico 9">
            <a:extLst>
              <a:ext uri="{FF2B5EF4-FFF2-40B4-BE49-F238E27FC236}">
                <a16:creationId xmlns:a16="http://schemas.microsoft.com/office/drawing/2014/main" id="{13B62FA7-B038-93AF-E1D7-A562B2BCAF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47192" y="5826949"/>
            <a:ext cx="3219450" cy="685800"/>
          </a:xfrm>
          <a:prstGeom prst="rect">
            <a:avLst/>
          </a:prstGeom>
        </p:spPr>
      </p:pic>
      <p:pic>
        <p:nvPicPr>
          <p:cNvPr id="6" name="Gráfico 5">
            <a:extLst>
              <a:ext uri="{FF2B5EF4-FFF2-40B4-BE49-F238E27FC236}">
                <a16:creationId xmlns:a16="http://schemas.microsoft.com/office/drawing/2014/main" id="{6E48658D-3890-6E69-2E42-C24A0A2D8D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185481" y="5545601"/>
            <a:ext cx="3745491" cy="1248497"/>
          </a:xfrm>
          <a:prstGeom prst="rect">
            <a:avLst/>
          </a:prstGeom>
        </p:spPr>
      </p:pic>
    </p:spTree>
    <p:extLst>
      <p:ext uri="{BB962C8B-B14F-4D97-AF65-F5344CB8AC3E}">
        <p14:creationId xmlns:p14="http://schemas.microsoft.com/office/powerpoint/2010/main" val="3834718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FINAL">
    <p:bg>
      <p:bgPr>
        <a:solidFill>
          <a:srgbClr val="061F2C"/>
        </a:solidFill>
        <a:effectLst/>
      </p:bgPr>
    </p:bg>
    <p:spTree>
      <p:nvGrpSpPr>
        <p:cNvPr id="1" name=""/>
        <p:cNvGrpSpPr/>
        <p:nvPr/>
      </p:nvGrpSpPr>
      <p:grpSpPr>
        <a:xfrm>
          <a:off x="0" y="0"/>
          <a:ext cx="0" cy="0"/>
          <a:chOff x="0" y="0"/>
          <a:chExt cx="0" cy="0"/>
        </a:xfrm>
      </p:grpSpPr>
      <p:pic>
        <p:nvPicPr>
          <p:cNvPr id="5" name="Imagen 4" descr="Una caricatura de una ciudad&#10;&#10;Descripción generada automáticamente con confianza media">
            <a:extLst>
              <a:ext uri="{FF2B5EF4-FFF2-40B4-BE49-F238E27FC236}">
                <a16:creationId xmlns:a16="http://schemas.microsoft.com/office/drawing/2014/main" id="{E8301C60-DEC5-9531-1377-D6BEB2021A25}"/>
              </a:ext>
            </a:extLst>
          </p:cNvPr>
          <p:cNvPicPr>
            <a:picLocks noChangeAspect="1"/>
          </p:cNvPicPr>
          <p:nvPr userDrawn="1"/>
        </p:nvPicPr>
        <p:blipFill>
          <a:blip r:embed="rId2"/>
          <a:stretch>
            <a:fillRect/>
          </a:stretch>
        </p:blipFill>
        <p:spPr>
          <a:xfrm>
            <a:off x="3200400" y="533400"/>
            <a:ext cx="5791200" cy="5791200"/>
          </a:xfrm>
          <a:prstGeom prst="rect">
            <a:avLst/>
          </a:prstGeom>
        </p:spPr>
      </p:pic>
    </p:spTree>
    <p:extLst>
      <p:ext uri="{BB962C8B-B14F-4D97-AF65-F5344CB8AC3E}">
        <p14:creationId xmlns:p14="http://schemas.microsoft.com/office/powerpoint/2010/main" val="3480990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3/7/2025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3/7/2025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3/7/2025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image" Target="../media/image12.svg"/><Relationship Id="rId5" Type="http://schemas.openxmlformats.org/officeDocument/2006/relationships/slideLayout" Target="../slideLayouts/slideLayout3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theme" Target="../theme/theme2.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9" r:id="rId49"/>
    <p:sldLayoutId id="214748390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3/7/2025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‹Nº›</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7" r:id="rId12"/>
    <p:sldLayoutId id="214748389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0.xml"/><Relationship Id="rId5" Type="http://schemas.openxmlformats.org/officeDocument/2006/relationships/image" Target="../media/image60.png"/><Relationship Id="rId4" Type="http://schemas.openxmlformats.org/officeDocument/2006/relationships/image" Target="../media/image62.sv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2.xml"/><Relationship Id="rId1" Type="http://schemas.openxmlformats.org/officeDocument/2006/relationships/slideLayout" Target="../slideLayouts/slideLayout42.xml"/><Relationship Id="rId5" Type="http://schemas.openxmlformats.org/officeDocument/2006/relationships/image" Target="../media/image81.png"/><Relationship Id="rId4" Type="http://schemas.openxmlformats.org/officeDocument/2006/relationships/image" Target="../media/image62.svg"/></Relationships>
</file>

<file path=ppt/slides/_rels/slide1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70.xml"/><Relationship Id="rId7" Type="http://schemas.openxmlformats.org/officeDocument/2006/relationships/image" Target="../media/image8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3.xml"/></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5.png"/><Relationship Id="rId2" Type="http://schemas.openxmlformats.org/officeDocument/2006/relationships/notesSlide" Target="../notesSlides/notesSlide14.xml"/><Relationship Id="rId1" Type="http://schemas.openxmlformats.org/officeDocument/2006/relationships/slideLayout" Target="../slideLayouts/slideLayout70.xml"/><Relationship Id="rId6" Type="http://schemas.openxmlformats.org/officeDocument/2006/relationships/image" Target="../media/image84.png"/><Relationship Id="rId5" Type="http://schemas.openxmlformats.org/officeDocument/2006/relationships/image" Target="../media/image60.png"/><Relationship Id="rId4" Type="http://schemas.openxmlformats.org/officeDocument/2006/relationships/image" Target="../media/image62.sv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5.xml"/></Relationships>
</file>

<file path=ppt/slides/_rels/slide1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70.xml"/><Relationship Id="rId5" Type="http://schemas.openxmlformats.org/officeDocument/2006/relationships/image" Target="../media/image60.png"/><Relationship Id="rId4" Type="http://schemas.openxmlformats.org/officeDocument/2006/relationships/image" Target="../media/image62.sv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1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0.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8.xml"/><Relationship Id="rId1" Type="http://schemas.openxmlformats.org/officeDocument/2006/relationships/slideLayout" Target="../slideLayouts/slideLayout74.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7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03.xml"/><Relationship Id="rId6" Type="http://schemas.openxmlformats.org/officeDocument/2006/relationships/image" Target="../media/image63.png"/><Relationship Id="rId5" Type="http://schemas.openxmlformats.org/officeDocument/2006/relationships/image" Target="../media/image39.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7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76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8E32B-E033-C4C3-78D9-60CADEBC2A14}"/>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7B168E62-1829-BC96-5B31-00073491E90F}"/>
              </a:ext>
            </a:extLst>
          </p:cNvPr>
          <p:cNvSpPr>
            <a:spLocks noGrp="1"/>
          </p:cNvSpPr>
          <p:nvPr>
            <p:ph type="title"/>
          </p:nvPr>
        </p:nvSpPr>
        <p:spPr/>
        <p:txBody>
          <a:bodyPr/>
          <a:lstStyle/>
          <a:p>
            <a:r>
              <a:rPr lang="es-ES" dirty="0"/>
              <a:t>Herramientas (Tools)</a:t>
            </a:r>
          </a:p>
        </p:txBody>
      </p:sp>
      <p:sp>
        <p:nvSpPr>
          <p:cNvPr id="12" name="Marcador de texto 11">
            <a:extLst>
              <a:ext uri="{FF2B5EF4-FFF2-40B4-BE49-F238E27FC236}">
                <a16:creationId xmlns:a16="http://schemas.microsoft.com/office/drawing/2014/main" id="{CC7C00C6-FAE1-517D-A789-24CF76C9EA5E}"/>
              </a:ext>
            </a:extLst>
          </p:cNvPr>
          <p:cNvSpPr>
            <a:spLocks noGrp="1"/>
          </p:cNvSpPr>
          <p:nvPr>
            <p:ph type="body" sz="quarter" idx="10"/>
          </p:nvPr>
        </p:nvSpPr>
        <p:spPr>
          <a:xfrm>
            <a:off x="680844" y="1767006"/>
            <a:ext cx="3541750" cy="3323987"/>
          </a:xfrm>
        </p:spPr>
        <p:txBody>
          <a:bodyPr vert="horz" wrap="square" lIns="0" tIns="0" rIns="0" bIns="0" rtlCol="0">
            <a:spAutoFit/>
          </a:bodyPr>
          <a:lstStyle/>
          <a:p>
            <a:r>
              <a:rPr lang="es-ES" sz="3600"/>
              <a:t>Funciones en Python que utilizan nuestros agentes para interactuar con el exterior</a:t>
            </a:r>
            <a:endParaRPr lang="es-ES" sz="3600" dirty="0"/>
          </a:p>
        </p:txBody>
      </p:sp>
      <p:pic>
        <p:nvPicPr>
          <p:cNvPr id="13" name="Imagen 12">
            <a:extLst>
              <a:ext uri="{FF2B5EF4-FFF2-40B4-BE49-F238E27FC236}">
                <a16:creationId xmlns:a16="http://schemas.microsoft.com/office/drawing/2014/main" id="{C51271CB-B577-7F4F-318B-0B7FEB40D536}"/>
              </a:ext>
            </a:extLst>
          </p:cNvPr>
          <p:cNvPicPr>
            <a:picLocks noChangeAspect="1"/>
          </p:cNvPicPr>
          <p:nvPr/>
        </p:nvPicPr>
        <p:blipFill>
          <a:blip r:embed="rId3"/>
          <a:stretch>
            <a:fillRect/>
          </a:stretch>
        </p:blipFill>
        <p:spPr>
          <a:xfrm>
            <a:off x="5098981" y="1896440"/>
            <a:ext cx="6601746" cy="2819794"/>
          </a:xfrm>
          <a:prstGeom prst="rect">
            <a:avLst/>
          </a:prstGeom>
        </p:spPr>
      </p:pic>
    </p:spTree>
    <p:extLst>
      <p:ext uri="{BB962C8B-B14F-4D97-AF65-F5344CB8AC3E}">
        <p14:creationId xmlns:p14="http://schemas.microsoft.com/office/powerpoint/2010/main" val="15836227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id="{61F9E5A6-26A5-BB54-33AF-D88604EFABAD}"/>
              </a:ext>
            </a:extLst>
          </p:cNvPr>
          <p:cNvSpPr txBox="1">
            <a:spLocks/>
          </p:cNvSpPr>
          <p:nvPr/>
        </p:nvSpPr>
        <p:spPr>
          <a:xfrm>
            <a:off x="619252" y="28004"/>
            <a:ext cx="11018520" cy="1115568"/>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spcAft>
                <a:spcPts val="600"/>
              </a:spcAft>
            </a:pPr>
            <a:r>
              <a:rPr lang="en-US" b="0" kern="1200" cap="none" spc="-50" baseline="0" dirty="0" err="1">
                <a:ln w="3175">
                  <a:noFill/>
                </a:ln>
                <a:effectLst/>
                <a:latin typeface="+mj-lt"/>
                <a:ea typeface="+mn-ea"/>
                <a:cs typeface="Segoe UI" pitchFamily="34" charset="0"/>
              </a:rPr>
              <a:t>Capacidades</a:t>
            </a:r>
            <a:r>
              <a:rPr lang="en-US" b="0" kern="1200" cap="none" spc="-50" baseline="0" dirty="0">
                <a:ln w="3175">
                  <a:noFill/>
                </a:ln>
                <a:effectLst/>
                <a:latin typeface="+mj-lt"/>
                <a:ea typeface="+mn-ea"/>
                <a:cs typeface="Segoe UI" pitchFamily="34" charset="0"/>
              </a:rPr>
              <a:t> </a:t>
            </a:r>
            <a:r>
              <a:rPr lang="en-US" b="0" kern="1200" cap="none" spc="-50" baseline="0" dirty="0" err="1">
                <a:ln w="3175">
                  <a:noFill/>
                </a:ln>
                <a:effectLst/>
                <a:latin typeface="+mj-lt"/>
                <a:ea typeface="+mn-ea"/>
                <a:cs typeface="Segoe UI" pitchFamily="34" charset="0"/>
              </a:rPr>
              <a:t>adicionales</a:t>
            </a:r>
            <a:endParaRPr lang="en-US" b="0" kern="1200" cap="none" spc="-50" baseline="0" dirty="0">
              <a:ln w="3175">
                <a:noFill/>
              </a:ln>
              <a:effectLst/>
              <a:latin typeface="+mj-lt"/>
              <a:ea typeface="+mn-ea"/>
              <a:cs typeface="Segoe UI" pitchFamily="34" charset="0"/>
            </a:endParaRPr>
          </a:p>
        </p:txBody>
      </p:sp>
      <p:sp>
        <p:nvSpPr>
          <p:cNvPr id="13" name="Marcador de texto 5">
            <a:extLst>
              <a:ext uri="{FF2B5EF4-FFF2-40B4-BE49-F238E27FC236}">
                <a16:creationId xmlns:a16="http://schemas.microsoft.com/office/drawing/2014/main" id="{48E588FA-3983-D2AA-B309-5E7CFD6D818E}"/>
              </a:ext>
            </a:extLst>
          </p:cNvPr>
          <p:cNvSpPr>
            <a:spLocks noGrp="1"/>
          </p:cNvSpPr>
          <p:nvPr>
            <p:ph type="body" sz="quarter" idx="16"/>
          </p:nvPr>
        </p:nvSpPr>
        <p:spPr>
          <a:xfrm>
            <a:off x="585216" y="4800600"/>
            <a:ext cx="1828800" cy="1468437"/>
          </a:xfrm>
        </p:spPr>
        <p:txBody>
          <a:bodyPr vert="horz" wrap="square" lIns="0" tIns="0" rIns="0" bIns="0" rtlCol="0">
            <a:normAutofit/>
          </a:bodyPr>
          <a:lstStyle/>
          <a:p>
            <a:pPr>
              <a:spcAft>
                <a:spcPts val="600"/>
              </a:spcAft>
            </a:pPr>
            <a:r>
              <a:rPr lang="en-US" kern="1200" spc="0" baseline="0" dirty="0" err="1">
                <a:latin typeface="+mj-lt"/>
                <a:ea typeface="+mn-ea"/>
                <a:cs typeface="Segoe UI" panose="020B0502040204020203" pitchFamily="34" charset="0"/>
              </a:rPr>
              <a:t>AgentOps</a:t>
            </a:r>
            <a:r>
              <a:rPr lang="en-US" kern="1200" spc="0" baseline="0" dirty="0">
                <a:latin typeface="+mj-lt"/>
                <a:ea typeface="+mn-ea"/>
                <a:cs typeface="Segoe UI" panose="020B0502040204020203" pitchFamily="34" charset="0"/>
              </a:rPr>
              <a:t> - Monitoring</a:t>
            </a:r>
          </a:p>
          <a:p>
            <a:pPr>
              <a:spcAft>
                <a:spcPts val="600"/>
              </a:spcAft>
            </a:pPr>
            <a:endParaRPr lang="en-US" kern="1200" spc="0" baseline="0" dirty="0">
              <a:latin typeface="+mj-lt"/>
              <a:ea typeface="+mn-ea"/>
              <a:cs typeface="Segoe UI" panose="020B0502040204020203" pitchFamily="34" charset="0"/>
            </a:endParaRPr>
          </a:p>
        </p:txBody>
      </p:sp>
      <p:pic>
        <p:nvPicPr>
          <p:cNvPr id="2050" name="Picture 2" descr="Agent Dashboard">
            <a:extLst>
              <a:ext uri="{FF2B5EF4-FFF2-40B4-BE49-F238E27FC236}">
                <a16:creationId xmlns:a16="http://schemas.microsoft.com/office/drawing/2014/main" id="{C57A81D4-18D3-964E-94DB-499345442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561" r="-1" b="-1"/>
          <a:stretch/>
        </p:blipFill>
        <p:spPr bwMode="auto">
          <a:xfrm>
            <a:off x="26372" y="2286000"/>
            <a:ext cx="2999212" cy="2286000"/>
          </a:xfrm>
          <a:prstGeom prst="rect">
            <a:avLst/>
          </a:prstGeom>
          <a:solidFill>
            <a:srgbClr val="FFFFFF"/>
          </a:solidFill>
        </p:spPr>
      </p:pic>
      <p:sp>
        <p:nvSpPr>
          <p:cNvPr id="2" name="Marcador de texto 5">
            <a:extLst>
              <a:ext uri="{FF2B5EF4-FFF2-40B4-BE49-F238E27FC236}">
                <a16:creationId xmlns:a16="http://schemas.microsoft.com/office/drawing/2014/main" id="{B8A0E5A0-FF3D-59A8-39E1-F04F32662E70}"/>
              </a:ext>
            </a:extLst>
          </p:cNvPr>
          <p:cNvSpPr txBox="1">
            <a:spLocks/>
          </p:cNvSpPr>
          <p:nvPr/>
        </p:nvSpPr>
        <p:spPr>
          <a:xfrm>
            <a:off x="3649472" y="4799409"/>
            <a:ext cx="1828800" cy="1472803"/>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LangChain - RAG</a:t>
            </a:r>
          </a:p>
          <a:p>
            <a:pPr algn="ctr">
              <a:spcAft>
                <a:spcPts val="600"/>
              </a:spcAft>
            </a:pPr>
            <a:endParaRPr lang="en-US" sz="1800" kern="1200" spc="0" baseline="0">
              <a:latin typeface="+mj-lt"/>
              <a:ea typeface="+mn-ea"/>
              <a:cs typeface="Segoe UI" panose="020B0502040204020203" pitchFamily="34" charset="0"/>
            </a:endParaRPr>
          </a:p>
        </p:txBody>
      </p:sp>
      <p:pic>
        <p:nvPicPr>
          <p:cNvPr id="15" name="Picture 2">
            <a:extLst>
              <a:ext uri="{FF2B5EF4-FFF2-40B4-BE49-F238E27FC236}">
                <a16:creationId xmlns:a16="http://schemas.microsoft.com/office/drawing/2014/main" id="{727B68DD-66F8-FD85-04DD-1B6450B97E18}"/>
              </a:ext>
            </a:extLst>
          </p:cNvPr>
          <p:cNvPicPr>
            <a:picLocks noChangeAspect="1" noChangeArrowheads="1"/>
          </p:cNvPicPr>
          <p:nvPr/>
        </p:nvPicPr>
        <p:blipFill>
          <a:blip r:embed="rId4"/>
          <a:srcRect l="7745" r="35840" b="2"/>
          <a:stretch/>
        </p:blipFill>
        <p:spPr bwMode="auto">
          <a:xfrm>
            <a:off x="3051915" y="2287311"/>
            <a:ext cx="2999232" cy="2286000"/>
          </a:xfrm>
          <a:prstGeom prst="rect">
            <a:avLst/>
          </a:prstGeom>
          <a:solidFill>
            <a:srgbClr val="FFFFFF"/>
          </a:solidFill>
        </p:spPr>
      </p:pic>
      <p:sp>
        <p:nvSpPr>
          <p:cNvPr id="16" name="Marcador de texto 5">
            <a:extLst>
              <a:ext uri="{FF2B5EF4-FFF2-40B4-BE49-F238E27FC236}">
                <a16:creationId xmlns:a16="http://schemas.microsoft.com/office/drawing/2014/main" id="{56B6066D-A8E4-A263-A79C-F3848D7401C7}"/>
              </a:ext>
            </a:extLst>
          </p:cNvPr>
          <p:cNvSpPr txBox="1">
            <a:spLocks/>
          </p:cNvSpPr>
          <p:nvPr/>
        </p:nvSpPr>
        <p:spPr>
          <a:xfrm>
            <a:off x="6713728" y="4799410"/>
            <a:ext cx="1828800" cy="146962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AgentEval - Benchmark</a:t>
            </a:r>
          </a:p>
          <a:p>
            <a:pPr algn="ctr">
              <a:spcAft>
                <a:spcPts val="600"/>
              </a:spcAft>
            </a:pPr>
            <a:endParaRPr lang="en-US" sz="1800" kern="1200" spc="0" baseline="0">
              <a:latin typeface="+mj-lt"/>
              <a:ea typeface="+mn-ea"/>
              <a:cs typeface="Segoe UI" panose="020B0502040204020203" pitchFamily="34" charset="0"/>
            </a:endParaRPr>
          </a:p>
        </p:txBody>
      </p:sp>
      <p:pic>
        <p:nvPicPr>
          <p:cNvPr id="17" name="Picture 2">
            <a:extLst>
              <a:ext uri="{FF2B5EF4-FFF2-40B4-BE49-F238E27FC236}">
                <a16:creationId xmlns:a16="http://schemas.microsoft.com/office/drawing/2014/main" id="{D29B849C-9FAF-067D-DC55-947348D7316C}"/>
              </a:ext>
            </a:extLst>
          </p:cNvPr>
          <p:cNvPicPr>
            <a:picLocks noChangeAspect="1" noChangeArrowheads="1"/>
          </p:cNvPicPr>
          <p:nvPr/>
        </p:nvPicPr>
        <p:blipFill>
          <a:blip r:embed="rId5"/>
          <a:srcRect r="-1" b="6190"/>
          <a:stretch/>
        </p:blipFill>
        <p:spPr bwMode="auto">
          <a:xfrm>
            <a:off x="6128512" y="2286000"/>
            <a:ext cx="2999232" cy="2286000"/>
          </a:xfrm>
          <a:prstGeom prst="rect">
            <a:avLst/>
          </a:prstGeom>
          <a:solidFill>
            <a:srgbClr val="FFFFFF"/>
          </a:solidFill>
        </p:spPr>
      </p:pic>
      <p:sp>
        <p:nvSpPr>
          <p:cNvPr id="14" name="Marcador de texto 5">
            <a:extLst>
              <a:ext uri="{FF2B5EF4-FFF2-40B4-BE49-F238E27FC236}">
                <a16:creationId xmlns:a16="http://schemas.microsoft.com/office/drawing/2014/main" id="{26AFC5EF-26BE-086A-7883-C58B90F6BBF0}"/>
              </a:ext>
            </a:extLst>
          </p:cNvPr>
          <p:cNvSpPr txBox="1">
            <a:spLocks/>
          </p:cNvSpPr>
          <p:nvPr/>
        </p:nvSpPr>
        <p:spPr>
          <a:xfrm>
            <a:off x="9777984" y="4799409"/>
            <a:ext cx="1828800" cy="1469629"/>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Autodefense – IA Responsable</a:t>
            </a:r>
          </a:p>
          <a:p>
            <a:pPr algn="ctr">
              <a:spcAft>
                <a:spcPts val="600"/>
              </a:spcAft>
            </a:pPr>
            <a:endParaRPr lang="en-US" sz="1800" kern="1200" spc="0" baseline="0">
              <a:latin typeface="+mj-lt"/>
              <a:ea typeface="+mn-ea"/>
              <a:cs typeface="Segoe UI" panose="020B0502040204020203" pitchFamily="34" charset="0"/>
            </a:endParaRPr>
          </a:p>
        </p:txBody>
      </p:sp>
      <p:pic>
        <p:nvPicPr>
          <p:cNvPr id="1026" name="Picture 2" descr="GitHub - davidmigloz/langchain_dart: Build LLM-powered Dart/Flutter  applications.">
            <a:extLst>
              <a:ext uri="{FF2B5EF4-FFF2-40B4-BE49-F238E27FC236}">
                <a16:creationId xmlns:a16="http://schemas.microsoft.com/office/drawing/2014/main" id="{4CC15308-89F8-B302-E51D-5D1015FCF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485" r="19799" b="10"/>
          <a:stretch/>
        </p:blipFill>
        <p:spPr bwMode="auto">
          <a:xfrm>
            <a:off x="9192768" y="2286000"/>
            <a:ext cx="2999232" cy="2286000"/>
          </a:xfrm>
          <a:prstGeom prst="rect">
            <a:avLst/>
          </a:prstGeom>
          <a:solidFill>
            <a:srgbClr val="FFFFFF"/>
          </a:solidFill>
        </p:spPr>
      </p:pic>
      <p:sp>
        <p:nvSpPr>
          <p:cNvPr id="3" name="Marcador de texto 5">
            <a:extLst>
              <a:ext uri="{FF2B5EF4-FFF2-40B4-BE49-F238E27FC236}">
                <a16:creationId xmlns:a16="http://schemas.microsoft.com/office/drawing/2014/main" id="{0BADF759-B1D4-8F4E-0A7D-CA89CFA6EAB5}"/>
              </a:ext>
            </a:extLst>
          </p:cNvPr>
          <p:cNvSpPr txBox="1">
            <a:spLocks/>
          </p:cNvSpPr>
          <p:nvPr/>
        </p:nvSpPr>
        <p:spPr>
          <a:xfrm>
            <a:off x="2921867" y="1143572"/>
            <a:ext cx="6128512" cy="1205071"/>
          </a:xfrm>
          <a:prstGeom prst="rect">
            <a:avLst/>
          </a:prstGeom>
        </p:spPr>
        <p:txBody>
          <a:bodyPr vert="horz" wrap="square" lIns="0" tIns="0" rIns="0" bIns="0" rtlCol="0">
            <a:norm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Frameworks con </a:t>
            </a:r>
            <a:r>
              <a:rPr lang="en-US" dirty="0" err="1"/>
              <a:t>capacidad</a:t>
            </a:r>
            <a:r>
              <a:rPr lang="en-US" dirty="0"/>
              <a:t> de </a:t>
            </a:r>
            <a:r>
              <a:rPr lang="en-US" dirty="0" err="1"/>
              <a:t>integracion</a:t>
            </a:r>
            <a:r>
              <a:rPr lang="en-US" dirty="0"/>
              <a:t> con </a:t>
            </a:r>
            <a:r>
              <a:rPr lang="en-US" dirty="0" err="1"/>
              <a:t>Autogen</a:t>
            </a:r>
            <a:r>
              <a:rPr lang="en-US" dirty="0"/>
              <a:t> que </a:t>
            </a:r>
            <a:r>
              <a:rPr lang="en-US" dirty="0" err="1"/>
              <a:t>extienden</a:t>
            </a:r>
            <a:r>
              <a:rPr lang="en-US" dirty="0"/>
              <a:t> la </a:t>
            </a:r>
            <a:r>
              <a:rPr lang="en-US" dirty="0" err="1"/>
              <a:t>funcionalidad</a:t>
            </a:r>
            <a:r>
              <a:rPr lang="en-US" dirty="0"/>
              <a:t> de </a:t>
            </a:r>
            <a:r>
              <a:rPr lang="en-US" dirty="0" err="1"/>
              <a:t>los</a:t>
            </a:r>
            <a:r>
              <a:rPr lang="en-US" dirty="0"/>
              <a:t> </a:t>
            </a:r>
            <a:r>
              <a:rPr lang="en-US" dirty="0" err="1"/>
              <a:t>desarrollos</a:t>
            </a:r>
            <a:r>
              <a:rPr lang="en-US" dirty="0"/>
              <a:t> IA</a:t>
            </a:r>
          </a:p>
          <a:p>
            <a:pPr>
              <a:spcAft>
                <a:spcPts val="600"/>
              </a:spcAft>
            </a:pPr>
            <a:endParaRPr lang="en-US" dirty="0"/>
          </a:p>
        </p:txBody>
      </p:sp>
    </p:spTree>
    <p:extLst>
      <p:ext uri="{BB962C8B-B14F-4D97-AF65-F5344CB8AC3E}">
        <p14:creationId xmlns:p14="http://schemas.microsoft.com/office/powerpoint/2010/main" val="42760866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E13C7F68-0791-9AF7-9D57-A00BAE78F248}"/>
              </a:ext>
            </a:extLst>
          </p:cNvPr>
          <p:cNvPicPr>
            <a:picLocks noChangeAspect="1"/>
          </p:cNvPicPr>
          <p:nvPr/>
        </p:nvPicPr>
        <p:blipFill>
          <a:blip r:embed="rId5"/>
          <a:stretch>
            <a:fillRect/>
          </a:stretch>
        </p:blipFill>
        <p:spPr>
          <a:xfrm flipH="1">
            <a:off x="4294630" y="2581389"/>
            <a:ext cx="3756549" cy="3756549"/>
          </a:xfrm>
          <a:prstGeom prst="rect">
            <a:avLst/>
          </a:prstGeom>
        </p:spPr>
      </p:pic>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A59F63BC-CCD3-2C06-7B95-840037E8C2A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68B77AB-1A06-F197-999A-49F2116BC2E7}"/>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00522C50-99E8-9F87-A11E-4679742FAD39}"/>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2C013F1-289F-1C08-F065-C91908DA0516}"/>
              </a:ext>
            </a:extLst>
          </p:cNvPr>
          <p:cNvSpPr/>
          <p:nvPr/>
        </p:nvSpPr>
        <p:spPr bwMode="auto">
          <a:xfrm>
            <a:off x="0" y="38949"/>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D7C2191-7FB9-76B7-1B28-44E912BD20E6}"/>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2" name="01-SingleAgent">
            <a:hlinkClick r:id="" action="ppaction://media"/>
            <a:extLst>
              <a:ext uri="{FF2B5EF4-FFF2-40B4-BE49-F238E27FC236}">
                <a16:creationId xmlns:a16="http://schemas.microsoft.com/office/drawing/2014/main" id="{2DFD13D1-6C67-8F55-2F82-2C3C2D48239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41548" y="1692386"/>
            <a:ext cx="8707997" cy="4911678"/>
          </a:xfrm>
          <a:prstGeom prst="rect">
            <a:avLst/>
          </a:prstGeom>
        </p:spPr>
      </p:pic>
    </p:spTree>
    <p:extLst>
      <p:ext uri="{BB962C8B-B14F-4D97-AF65-F5344CB8AC3E}">
        <p14:creationId xmlns:p14="http://schemas.microsoft.com/office/powerpoint/2010/main" val="198577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5535-728F-8CA1-60F7-5ADD42C00D30}"/>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F44136B3-6BC6-B1DC-FFA6-BC19A9CE68C1}"/>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76174A40-A998-6CE8-6437-17B5B9B405B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B31608BB-A765-3A47-364C-149D676D736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7" name="Imagen 6" descr="Imagen que contiene sostener, pequeño, mujer, parado&#10;&#10;El contenido generado por IA puede ser incorrecto.">
            <a:extLst>
              <a:ext uri="{FF2B5EF4-FFF2-40B4-BE49-F238E27FC236}">
                <a16:creationId xmlns:a16="http://schemas.microsoft.com/office/drawing/2014/main" id="{24CC2457-4F7C-3004-739D-E8C93139E4FB}"/>
              </a:ext>
            </a:extLst>
          </p:cNvPr>
          <p:cNvPicPr>
            <a:picLocks noChangeAspect="1"/>
          </p:cNvPicPr>
          <p:nvPr/>
        </p:nvPicPr>
        <p:blipFill>
          <a:blip r:embed="rId5"/>
          <a:stretch>
            <a:fillRect/>
          </a:stretch>
        </p:blipFill>
        <p:spPr>
          <a:xfrm flipH="1">
            <a:off x="4155026" y="2461442"/>
            <a:ext cx="3604671" cy="3604671"/>
          </a:xfrm>
          <a:prstGeom prst="rect">
            <a:avLst/>
          </a:prstGeom>
        </p:spPr>
      </p:pic>
    </p:spTree>
    <p:extLst>
      <p:ext uri="{BB962C8B-B14F-4D97-AF65-F5344CB8AC3E}">
        <p14:creationId xmlns:p14="http://schemas.microsoft.com/office/powerpoint/2010/main" val="2196189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88705DD0-4D1C-699C-F1E4-4FEB85AE6315}"/>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B8FAFBD0-F562-F59D-7CFA-31908F8B8B9B}"/>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86F0FE8-4BC9-BC8D-C135-97F06C9AE5C3}"/>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CE18CC5-FDF8-F113-4945-11F71DFAACD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6" name="02-AgentWithTool">
            <a:hlinkClick r:id="" action="ppaction://media"/>
            <a:extLst>
              <a:ext uri="{FF2B5EF4-FFF2-40B4-BE49-F238E27FC236}">
                <a16:creationId xmlns:a16="http://schemas.microsoft.com/office/drawing/2014/main" id="{5310E9DD-846A-E31A-9BA8-13489229652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05671" y="1711860"/>
            <a:ext cx="8495069" cy="4791578"/>
          </a:xfrm>
          <a:prstGeom prst="rect">
            <a:avLst/>
          </a:prstGeom>
        </p:spPr>
      </p:pic>
      <p:pic>
        <p:nvPicPr>
          <p:cNvPr id="8" name="Imagen 7">
            <a:extLst>
              <a:ext uri="{FF2B5EF4-FFF2-40B4-BE49-F238E27FC236}">
                <a16:creationId xmlns:a16="http://schemas.microsoft.com/office/drawing/2014/main" id="{AFEB18FC-E0EB-0E6E-80BE-96A24995D63B}"/>
              </a:ext>
            </a:extLst>
          </p:cNvPr>
          <p:cNvPicPr>
            <a:picLocks noChangeAspect="1"/>
          </p:cNvPicPr>
          <p:nvPr/>
        </p:nvPicPr>
        <p:blipFill>
          <a:blip r:embed="rId8"/>
          <a:stretch>
            <a:fillRect/>
          </a:stretch>
        </p:blipFill>
        <p:spPr>
          <a:xfrm>
            <a:off x="636802" y="2072054"/>
            <a:ext cx="10918396" cy="3714352"/>
          </a:xfrm>
          <a:prstGeom prst="rect">
            <a:avLst/>
          </a:prstGeom>
        </p:spPr>
      </p:pic>
    </p:spTree>
    <p:extLst>
      <p:ext uri="{BB962C8B-B14F-4D97-AF65-F5344CB8AC3E}">
        <p14:creationId xmlns:p14="http://schemas.microsoft.com/office/powerpoint/2010/main" val="1476100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36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5D7F2D89-AF2B-D5DC-52EE-D3CC613C7B9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B989B53-21A6-1036-61F2-D86F159740E6}"/>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79DFDFC-EBC4-1347-581D-23A86FC9193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7C8A985-7EC8-6866-A32E-58A6625D5FF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53A2B7F-7721-186C-B8BD-78FBBFFD6087}"/>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34521D78-EC75-A38B-AEF8-1EBE8164CA1C}"/>
              </a:ext>
            </a:extLst>
          </p:cNvPr>
          <p:cNvPicPr>
            <a:picLocks noChangeAspect="1"/>
          </p:cNvPicPr>
          <p:nvPr/>
        </p:nvPicPr>
        <p:blipFill>
          <a:blip r:embed="rId5"/>
          <a:stretch>
            <a:fillRect/>
          </a:stretch>
        </p:blipFill>
        <p:spPr>
          <a:xfrm flipH="1">
            <a:off x="872680"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5DB6E59F-7B4D-41AD-661C-FA117EC6A9AE}"/>
              </a:ext>
            </a:extLst>
          </p:cNvPr>
          <p:cNvPicPr>
            <a:picLocks noChangeAspect="1"/>
          </p:cNvPicPr>
          <p:nvPr/>
        </p:nvPicPr>
        <p:blipFill>
          <a:blip r:embed="rId5"/>
          <a:stretch>
            <a:fillRect/>
          </a:stretch>
        </p:blipFill>
        <p:spPr>
          <a:xfrm flipH="1">
            <a:off x="4255835" y="2406655"/>
            <a:ext cx="3756549" cy="3756549"/>
          </a:xfrm>
          <a:prstGeom prst="rect">
            <a:avLst/>
          </a:prstGeom>
        </p:spPr>
      </p:pic>
      <p:pic>
        <p:nvPicPr>
          <p:cNvPr id="8" name="Imagen 7" descr="Texto&#10;&#10;El contenido generado por IA puede ser incorrecto.">
            <a:extLst>
              <a:ext uri="{FF2B5EF4-FFF2-40B4-BE49-F238E27FC236}">
                <a16:creationId xmlns:a16="http://schemas.microsoft.com/office/drawing/2014/main" id="{45F50494-0502-2FAD-B7A4-F884BFA6A66A}"/>
              </a:ext>
            </a:extLst>
          </p:cNvPr>
          <p:cNvPicPr>
            <a:picLocks noChangeAspect="1"/>
          </p:cNvPicPr>
          <p:nvPr/>
        </p:nvPicPr>
        <p:blipFill>
          <a:blip r:embed="rId6">
            <a:lum bright="70000" contrast="-70000"/>
          </a:blip>
          <a:stretch>
            <a:fillRect/>
          </a:stretch>
        </p:blipFill>
        <p:spPr>
          <a:xfrm>
            <a:off x="2021903" y="1927970"/>
            <a:ext cx="1329019" cy="748322"/>
          </a:xfrm>
          <a:prstGeom prst="rect">
            <a:avLst/>
          </a:prstGeom>
        </p:spPr>
      </p:pic>
      <p:pic>
        <p:nvPicPr>
          <p:cNvPr id="11" name="Imagen 10" descr="Logotipo&#10;&#10;El contenido generado por IA puede ser incorrecto.">
            <a:extLst>
              <a:ext uri="{FF2B5EF4-FFF2-40B4-BE49-F238E27FC236}">
                <a16:creationId xmlns:a16="http://schemas.microsoft.com/office/drawing/2014/main" id="{0782CAA2-7C5B-8CB9-80DF-54FC2B0B1DF6}"/>
              </a:ext>
            </a:extLst>
          </p:cNvPr>
          <p:cNvPicPr>
            <a:picLocks noChangeAspect="1"/>
          </p:cNvPicPr>
          <p:nvPr/>
        </p:nvPicPr>
        <p:blipFill>
          <a:blip r:embed="rId7"/>
          <a:stretch>
            <a:fillRect/>
          </a:stretch>
        </p:blipFill>
        <p:spPr>
          <a:xfrm>
            <a:off x="5721082" y="1927970"/>
            <a:ext cx="826053" cy="733743"/>
          </a:xfrm>
          <a:prstGeom prst="rect">
            <a:avLst/>
          </a:prstGeom>
        </p:spPr>
      </p:pic>
      <p:sp>
        <p:nvSpPr>
          <p:cNvPr id="12" name="Flecha: curvada hacia abajo 11">
            <a:extLst>
              <a:ext uri="{FF2B5EF4-FFF2-40B4-BE49-F238E27FC236}">
                <a16:creationId xmlns:a16="http://schemas.microsoft.com/office/drawing/2014/main" id="{8B71A24D-9F1C-02E2-E951-DF984006EDE4}"/>
              </a:ext>
            </a:extLst>
          </p:cNvPr>
          <p:cNvSpPr/>
          <p:nvPr/>
        </p:nvSpPr>
        <p:spPr bwMode="auto">
          <a:xfrm>
            <a:off x="3624147"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4D7C9FD-A50F-0659-7B4F-C8FE59DFB7D4}"/>
              </a:ext>
            </a:extLst>
          </p:cNvPr>
          <p:cNvSpPr/>
          <p:nvPr/>
        </p:nvSpPr>
        <p:spPr bwMode="auto">
          <a:xfrm rot="10800000">
            <a:off x="2765499" y="6012338"/>
            <a:ext cx="6452957"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E8781D49-2C30-6E2F-6B75-62FCFABDE1C3}"/>
              </a:ext>
            </a:extLst>
          </p:cNvPr>
          <p:cNvPicPr>
            <a:picLocks noChangeAspect="1"/>
          </p:cNvPicPr>
          <p:nvPr/>
        </p:nvPicPr>
        <p:blipFill>
          <a:blip r:embed="rId5"/>
          <a:stretch>
            <a:fillRect/>
          </a:stretch>
        </p:blipFill>
        <p:spPr>
          <a:xfrm flipH="1">
            <a:off x="7600082" y="2441968"/>
            <a:ext cx="3756549" cy="3756549"/>
          </a:xfrm>
          <a:prstGeom prst="rect">
            <a:avLst/>
          </a:prstGeom>
        </p:spPr>
      </p:pic>
      <p:pic>
        <p:nvPicPr>
          <p:cNvPr id="15" name="Imagen 14" descr="Texto&#10;&#10;El contenido generado por IA puede ser incorrecto.">
            <a:extLst>
              <a:ext uri="{FF2B5EF4-FFF2-40B4-BE49-F238E27FC236}">
                <a16:creationId xmlns:a16="http://schemas.microsoft.com/office/drawing/2014/main" id="{24CD6737-9813-EF8E-810C-007BB5E06578}"/>
              </a:ext>
            </a:extLst>
          </p:cNvPr>
          <p:cNvPicPr>
            <a:picLocks noChangeAspect="1"/>
          </p:cNvPicPr>
          <p:nvPr/>
        </p:nvPicPr>
        <p:blipFill>
          <a:blip r:embed="rId6">
            <a:lum bright="70000" contrast="-70000"/>
          </a:blip>
          <a:stretch>
            <a:fillRect/>
          </a:stretch>
        </p:blipFill>
        <p:spPr>
          <a:xfrm>
            <a:off x="8749305" y="1927970"/>
            <a:ext cx="1329019" cy="748322"/>
          </a:xfrm>
          <a:prstGeom prst="rect">
            <a:avLst/>
          </a:prstGeom>
        </p:spPr>
      </p:pic>
      <p:sp>
        <p:nvSpPr>
          <p:cNvPr id="16" name="Flecha: curvada hacia abajo 15">
            <a:extLst>
              <a:ext uri="{FF2B5EF4-FFF2-40B4-BE49-F238E27FC236}">
                <a16:creationId xmlns:a16="http://schemas.microsoft.com/office/drawing/2014/main" id="{BE6897CC-FD5E-2F07-73E9-9CDA4220BC40}"/>
              </a:ext>
            </a:extLst>
          </p:cNvPr>
          <p:cNvSpPr/>
          <p:nvPr/>
        </p:nvSpPr>
        <p:spPr bwMode="auto">
          <a:xfrm>
            <a:off x="6912452"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8928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91EE008E-DEAD-34C1-711C-78D346BC6B58}"/>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B12FE39E-4E00-F37A-F209-0E309E5C2676}"/>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B9CF795-D7A1-6578-2075-C745FB7A0489}"/>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5CFBAFC-C241-055F-8CF7-294DF178DB58}"/>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2" name="03-RoundRobin">
            <a:hlinkClick r:id="" action="ppaction://media"/>
            <a:extLst>
              <a:ext uri="{FF2B5EF4-FFF2-40B4-BE49-F238E27FC236}">
                <a16:creationId xmlns:a16="http://schemas.microsoft.com/office/drawing/2014/main" id="{8CAF1A5D-AD4C-0068-E7FD-C9DB68FAF65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94286" y="1711860"/>
            <a:ext cx="8839781" cy="4972377"/>
          </a:xfrm>
          <a:prstGeom prst="rect">
            <a:avLst/>
          </a:prstGeom>
        </p:spPr>
      </p:pic>
    </p:spTree>
    <p:extLst>
      <p:ext uri="{BB962C8B-B14F-4D97-AF65-F5344CB8AC3E}">
        <p14:creationId xmlns:p14="http://schemas.microsoft.com/office/powerpoint/2010/main" val="1826754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9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DFB925E-351A-F787-CA78-5949CE9E70CA}"/>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0F238447-CDC3-03D4-F5CE-4150F54CF836}"/>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F542FA36-FF0C-4D31-F44A-F85EB1B6C024}"/>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3B6A39B3-DFDF-ACEB-92CA-50E016D2314C}"/>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931DB278-A069-CB90-CDFA-A8D2581803AE}"/>
              </a:ext>
            </a:extLst>
          </p:cNvPr>
          <p:cNvPicPr>
            <a:picLocks noChangeAspect="1"/>
          </p:cNvPicPr>
          <p:nvPr/>
        </p:nvPicPr>
        <p:blipFill>
          <a:blip r:embed="rId5"/>
          <a:stretch>
            <a:fillRect/>
          </a:stretch>
        </p:blipFill>
        <p:spPr>
          <a:xfrm flipH="1">
            <a:off x="2844621"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3B9D0920-BB2C-9FE6-AC69-3FF8A1DF0A59}"/>
              </a:ext>
            </a:extLst>
          </p:cNvPr>
          <p:cNvPicPr>
            <a:picLocks noChangeAspect="1"/>
          </p:cNvPicPr>
          <p:nvPr/>
        </p:nvPicPr>
        <p:blipFill>
          <a:blip r:embed="rId5"/>
          <a:stretch>
            <a:fillRect/>
          </a:stretch>
        </p:blipFill>
        <p:spPr>
          <a:xfrm flipH="1">
            <a:off x="6810094"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B4B1C53D-019D-B546-93C3-1772DAEA29A0}"/>
              </a:ext>
            </a:extLst>
          </p:cNvPr>
          <p:cNvPicPr>
            <a:picLocks noChangeAspect="1"/>
          </p:cNvPicPr>
          <p:nvPr/>
        </p:nvPicPr>
        <p:blipFill>
          <a:blip r:embed="rId5"/>
          <a:stretch>
            <a:fillRect/>
          </a:stretch>
        </p:blipFill>
        <p:spPr>
          <a:xfrm flipH="1">
            <a:off x="6810094"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55C4E3BA-2EF9-4400-0578-45DD35A1A505}"/>
              </a:ext>
            </a:extLst>
          </p:cNvPr>
          <p:cNvPicPr>
            <a:picLocks noChangeAspect="1"/>
          </p:cNvPicPr>
          <p:nvPr/>
        </p:nvPicPr>
        <p:blipFill>
          <a:blip r:embed="rId5"/>
          <a:stretch>
            <a:fillRect/>
          </a:stretch>
        </p:blipFill>
        <p:spPr>
          <a:xfrm flipH="1">
            <a:off x="6818399" y="3308196"/>
            <a:ext cx="1258348" cy="1258348"/>
          </a:xfrm>
          <a:prstGeom prst="rect">
            <a:avLst/>
          </a:prstGeom>
        </p:spPr>
      </p:pic>
      <p:sp>
        <p:nvSpPr>
          <p:cNvPr id="12" name="Abrir llave 11">
            <a:extLst>
              <a:ext uri="{FF2B5EF4-FFF2-40B4-BE49-F238E27FC236}">
                <a16:creationId xmlns:a16="http://schemas.microsoft.com/office/drawing/2014/main" id="{49C0F48A-0E0D-09A3-0E24-77E173D3E15C}"/>
              </a:ext>
            </a:extLst>
          </p:cNvPr>
          <p:cNvSpPr/>
          <p:nvPr/>
        </p:nvSpPr>
        <p:spPr>
          <a:xfrm>
            <a:off x="5999004" y="1795346"/>
            <a:ext cx="1204332" cy="442729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14477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7C838310-C13D-4D1D-4682-7BFD19243384}"/>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6F1CE13D-2849-726B-8E99-DAA0FEA59A9D}"/>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64BE200-ADCD-488B-582B-67466C2720C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863E00A-2CF0-7159-DD70-8CC1122EEE21}"/>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2" name="04-TeamChat">
            <a:hlinkClick r:id="" action="ppaction://media"/>
            <a:extLst>
              <a:ext uri="{FF2B5EF4-FFF2-40B4-BE49-F238E27FC236}">
                <a16:creationId xmlns:a16="http://schemas.microsoft.com/office/drawing/2014/main" id="{6770CD93-5A5B-3CF0-4FDB-F34C0DFFD1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00773" y="1782940"/>
            <a:ext cx="7990453" cy="4494630"/>
          </a:xfrm>
          <a:prstGeom prst="rect">
            <a:avLst/>
          </a:prstGeom>
        </p:spPr>
      </p:pic>
    </p:spTree>
    <p:extLst>
      <p:ext uri="{BB962C8B-B14F-4D97-AF65-F5344CB8AC3E}">
        <p14:creationId xmlns:p14="http://schemas.microsoft.com/office/powerpoint/2010/main" val="1212119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8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CBD66-A9E8-071F-B2CA-0D51A5144B9E}"/>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F3AD5029-7CE4-A7D8-4917-B7CE98DCA9A8}"/>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pic>
        <p:nvPicPr>
          <p:cNvPr id="12" name="Imagen 11" descr="Texto, Logotipo&#10;&#10;Descripción generada automáticamente">
            <a:extLst>
              <a:ext uri="{FF2B5EF4-FFF2-40B4-BE49-F238E27FC236}">
                <a16:creationId xmlns:a16="http://schemas.microsoft.com/office/drawing/2014/main" id="{47A3D0E7-0948-73B7-BDB3-7A132398B586}"/>
              </a:ext>
            </a:extLst>
          </p:cNvPr>
          <p:cNvPicPr>
            <a:picLocks noChangeAspect="1"/>
          </p:cNvPicPr>
          <p:nvPr/>
        </p:nvPicPr>
        <p:blipFill>
          <a:blip r:embed="rId3"/>
          <a:stretch>
            <a:fillRect/>
          </a:stretch>
        </p:blipFill>
        <p:spPr>
          <a:xfrm>
            <a:off x="809831" y="2090744"/>
            <a:ext cx="5768474" cy="1676056"/>
          </a:xfrm>
          <a:prstGeom prst="rect">
            <a:avLst/>
          </a:prstGeom>
        </p:spPr>
      </p:pic>
      <p:pic>
        <p:nvPicPr>
          <p:cNvPr id="14" name="Imagen 13">
            <a:extLst>
              <a:ext uri="{FF2B5EF4-FFF2-40B4-BE49-F238E27FC236}">
                <a16:creationId xmlns:a16="http://schemas.microsoft.com/office/drawing/2014/main" id="{593434F8-5D75-7856-CF66-8FE86BAEBECF}"/>
              </a:ext>
            </a:extLst>
          </p:cNvPr>
          <p:cNvPicPr>
            <a:picLocks noChangeAspect="1"/>
          </p:cNvPicPr>
          <p:nvPr/>
        </p:nvPicPr>
        <p:blipFill>
          <a:blip r:embed="rId4"/>
          <a:stretch>
            <a:fillRect/>
          </a:stretch>
        </p:blipFill>
        <p:spPr>
          <a:xfrm>
            <a:off x="1464983" y="3826957"/>
            <a:ext cx="4178960" cy="587666"/>
          </a:xfrm>
          <a:prstGeom prst="rect">
            <a:avLst/>
          </a:prstGeom>
        </p:spPr>
      </p:pic>
      <p:pic>
        <p:nvPicPr>
          <p:cNvPr id="21" name="Imagen 20" descr="Logotipo&#10;&#10;Descripción generada automáticamente">
            <a:extLst>
              <a:ext uri="{FF2B5EF4-FFF2-40B4-BE49-F238E27FC236}">
                <a16:creationId xmlns:a16="http://schemas.microsoft.com/office/drawing/2014/main" id="{250452DA-87AF-5EC8-1E0B-0C790B2B8ADA}"/>
              </a:ext>
            </a:extLst>
          </p:cNvPr>
          <p:cNvPicPr>
            <a:picLocks noChangeAspect="1"/>
          </p:cNvPicPr>
          <p:nvPr/>
        </p:nvPicPr>
        <p:blipFill>
          <a:blip r:embed="rId5"/>
          <a:stretch>
            <a:fillRect/>
          </a:stretch>
        </p:blipFill>
        <p:spPr>
          <a:xfrm>
            <a:off x="6881932" y="2223652"/>
            <a:ext cx="4352593" cy="1410240"/>
          </a:xfrm>
          <a:prstGeom prst="rect">
            <a:avLst/>
          </a:prstGeom>
        </p:spPr>
      </p:pic>
      <p:pic>
        <p:nvPicPr>
          <p:cNvPr id="3" name="Imagen 2">
            <a:extLst>
              <a:ext uri="{FF2B5EF4-FFF2-40B4-BE49-F238E27FC236}">
                <a16:creationId xmlns:a16="http://schemas.microsoft.com/office/drawing/2014/main" id="{9319AC14-DF65-7152-B4F7-3A6E2ABE256C}"/>
              </a:ext>
            </a:extLst>
          </p:cNvPr>
          <p:cNvPicPr>
            <a:picLocks noChangeAspect="1"/>
          </p:cNvPicPr>
          <p:nvPr/>
        </p:nvPicPr>
        <p:blipFill>
          <a:blip r:embed="rId6"/>
          <a:stretch>
            <a:fillRect/>
          </a:stretch>
        </p:blipFill>
        <p:spPr>
          <a:xfrm>
            <a:off x="7902820" y="3354997"/>
            <a:ext cx="2310815" cy="1531587"/>
          </a:xfrm>
          <a:prstGeom prst="rect">
            <a:avLst/>
          </a:prstGeom>
        </p:spPr>
      </p:pic>
    </p:spTree>
    <p:extLst>
      <p:ext uri="{BB962C8B-B14F-4D97-AF65-F5344CB8AC3E}">
        <p14:creationId xmlns:p14="http://schemas.microsoft.com/office/powerpoint/2010/main" val="110075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731661" y="25712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err="1">
                <a:gradFill>
                  <a:gsLst>
                    <a:gs pos="62000">
                      <a:srgbClr val="FFFFFF"/>
                    </a:gs>
                    <a:gs pos="83908">
                      <a:srgbClr val="FFFFFF"/>
                    </a:gs>
                  </a:gsLst>
                  <a:lin ang="5400000" scaled="1"/>
                </a:gradFill>
                <a:latin typeface="Segoe UI Semibold"/>
                <a:cs typeface="Segoe UI"/>
              </a:rPr>
              <a:t>Autogen</a:t>
            </a:r>
            <a:r>
              <a:rPr lang="en-US" sz="6000" dirty="0">
                <a:gradFill>
                  <a:gsLst>
                    <a:gs pos="62000">
                      <a:srgbClr val="FFFFFF"/>
                    </a:gs>
                    <a:gs pos="83908">
                      <a:srgbClr val="FFFFFF"/>
                    </a:gs>
                  </a:gsLst>
                  <a:lin ang="5400000" scaled="1"/>
                </a:gradFill>
                <a:latin typeface="Segoe UI Semibold"/>
                <a:cs typeface="Segoe UI"/>
              </a:rPr>
              <a:t> Studio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3210049" y="1509653"/>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Interfaz</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grafico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para Desarrollo de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agentes</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Autogen</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NoCode</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Imagen 2">
            <a:extLst>
              <a:ext uri="{FF2B5EF4-FFF2-40B4-BE49-F238E27FC236}">
                <a16:creationId xmlns:a16="http://schemas.microsoft.com/office/drawing/2014/main" id="{2E088A1B-B122-CFAB-7ECB-F8D82B8A6610}"/>
              </a:ext>
            </a:extLst>
          </p:cNvPr>
          <p:cNvPicPr>
            <a:picLocks noChangeAspect="1"/>
          </p:cNvPicPr>
          <p:nvPr/>
        </p:nvPicPr>
        <p:blipFill>
          <a:blip r:embed="rId3"/>
          <a:stretch>
            <a:fillRect/>
          </a:stretch>
        </p:blipFill>
        <p:spPr>
          <a:xfrm>
            <a:off x="1884555" y="2605870"/>
            <a:ext cx="8251903" cy="3995005"/>
          </a:xfrm>
          <a:prstGeom prst="rect">
            <a:avLst/>
          </a:prstGeom>
        </p:spPr>
      </p:pic>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76A0B-3F0E-1F8B-F651-5679AA51C71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615CF68-1383-37E9-877F-103AC3914B1F}"/>
              </a:ext>
            </a:extLst>
          </p:cNvPr>
          <p:cNvSpPr txBox="1">
            <a:spLocks noGrp="1"/>
          </p:cNvSpPr>
          <p:nvPr>
            <p:ph type="title" idx="4294967295"/>
          </p:nvPr>
        </p:nvSpPr>
        <p:spPr>
          <a:xfrm>
            <a:off x="1452880" y="34633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a:t>
            </a:r>
            <a:r>
              <a:rPr lang="en-US" sz="6000" dirty="0" err="1">
                <a:gradFill>
                  <a:gsLst>
                    <a:gs pos="62000">
                      <a:srgbClr val="FFFFFF"/>
                    </a:gs>
                    <a:gs pos="83908">
                      <a:srgbClr val="FFFFFF"/>
                    </a:gs>
                  </a:gsLst>
                  <a:lin ang="5400000" scaled="1"/>
                </a:gradFill>
                <a:latin typeface="Segoe UI Semibold"/>
                <a:cs typeface="Segoe UI"/>
              </a:rPr>
              <a:t>Preguntas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5122" name="Picture 2">
            <a:extLst>
              <a:ext uri="{FF2B5EF4-FFF2-40B4-BE49-F238E27FC236}">
                <a16:creationId xmlns:a16="http://schemas.microsoft.com/office/drawing/2014/main" id="{E5FEE201-60F1-B04F-3E1A-43C0783C5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113" y="1501000"/>
            <a:ext cx="52387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7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4.07407E-6 L 0 0.03542 " pathEditMode="relative" rAng="0" ptsTypes="AA">
                                      <p:cBhvr>
                                        <p:cTn id="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407F-E069-D299-7C92-2F1752ACDC9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90F59E5B-E927-ED3E-C771-DC7F4929F30A}"/>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pic>
        <p:nvPicPr>
          <p:cNvPr id="12" name="Imagen 11" descr="Texto, Logotipo&#10;&#10;Descripción generada automáticamente">
            <a:extLst>
              <a:ext uri="{FF2B5EF4-FFF2-40B4-BE49-F238E27FC236}">
                <a16:creationId xmlns:a16="http://schemas.microsoft.com/office/drawing/2014/main" id="{FFD800D6-24BF-97FC-DB35-A4E8B09B8386}"/>
              </a:ext>
            </a:extLst>
          </p:cNvPr>
          <p:cNvPicPr>
            <a:picLocks noChangeAspect="1"/>
          </p:cNvPicPr>
          <p:nvPr/>
        </p:nvPicPr>
        <p:blipFill>
          <a:blip r:embed="rId3"/>
          <a:stretch>
            <a:fillRect/>
          </a:stretch>
        </p:blipFill>
        <p:spPr>
          <a:xfrm>
            <a:off x="809831" y="2090744"/>
            <a:ext cx="5768474" cy="1676056"/>
          </a:xfrm>
          <a:prstGeom prst="rect">
            <a:avLst/>
          </a:prstGeom>
        </p:spPr>
      </p:pic>
      <p:pic>
        <p:nvPicPr>
          <p:cNvPr id="14" name="Imagen 13">
            <a:extLst>
              <a:ext uri="{FF2B5EF4-FFF2-40B4-BE49-F238E27FC236}">
                <a16:creationId xmlns:a16="http://schemas.microsoft.com/office/drawing/2014/main" id="{C71364CB-05AE-22A6-B94E-2599A9992B0B}"/>
              </a:ext>
            </a:extLst>
          </p:cNvPr>
          <p:cNvPicPr>
            <a:picLocks noChangeAspect="1"/>
          </p:cNvPicPr>
          <p:nvPr/>
        </p:nvPicPr>
        <p:blipFill>
          <a:blip r:embed="rId4"/>
          <a:stretch>
            <a:fillRect/>
          </a:stretch>
        </p:blipFill>
        <p:spPr>
          <a:xfrm>
            <a:off x="1464983" y="3826957"/>
            <a:ext cx="4178960" cy="587666"/>
          </a:xfrm>
          <a:prstGeom prst="rect">
            <a:avLst/>
          </a:prstGeom>
        </p:spPr>
      </p:pic>
      <p:pic>
        <p:nvPicPr>
          <p:cNvPr id="21" name="Imagen 20" descr="Logotipo&#10;&#10;Descripción generada automáticamente">
            <a:extLst>
              <a:ext uri="{FF2B5EF4-FFF2-40B4-BE49-F238E27FC236}">
                <a16:creationId xmlns:a16="http://schemas.microsoft.com/office/drawing/2014/main" id="{B7004A28-5C7C-63B8-6148-9AF83FD64401}"/>
              </a:ext>
            </a:extLst>
          </p:cNvPr>
          <p:cNvPicPr>
            <a:picLocks noChangeAspect="1"/>
          </p:cNvPicPr>
          <p:nvPr/>
        </p:nvPicPr>
        <p:blipFill>
          <a:blip r:embed="rId5"/>
          <a:stretch>
            <a:fillRect/>
          </a:stretch>
        </p:blipFill>
        <p:spPr>
          <a:xfrm>
            <a:off x="6881932" y="2223652"/>
            <a:ext cx="4352593" cy="1410240"/>
          </a:xfrm>
          <a:prstGeom prst="rect">
            <a:avLst/>
          </a:prstGeom>
        </p:spPr>
      </p:pic>
      <p:pic>
        <p:nvPicPr>
          <p:cNvPr id="3" name="Imagen 2">
            <a:extLst>
              <a:ext uri="{FF2B5EF4-FFF2-40B4-BE49-F238E27FC236}">
                <a16:creationId xmlns:a16="http://schemas.microsoft.com/office/drawing/2014/main" id="{417F94A7-3088-F202-D89C-3F1B5B4AD585}"/>
              </a:ext>
            </a:extLst>
          </p:cNvPr>
          <p:cNvPicPr>
            <a:picLocks noChangeAspect="1"/>
          </p:cNvPicPr>
          <p:nvPr/>
        </p:nvPicPr>
        <p:blipFill>
          <a:blip r:embed="rId6"/>
          <a:stretch>
            <a:fillRect/>
          </a:stretch>
        </p:blipFill>
        <p:spPr>
          <a:xfrm>
            <a:off x="7902820" y="3354997"/>
            <a:ext cx="2310815" cy="1531587"/>
          </a:xfrm>
          <a:prstGeom prst="rect">
            <a:avLst/>
          </a:prstGeom>
        </p:spPr>
      </p:pic>
    </p:spTree>
    <p:extLst>
      <p:ext uri="{BB962C8B-B14F-4D97-AF65-F5344CB8AC3E}">
        <p14:creationId xmlns:p14="http://schemas.microsoft.com/office/powerpoint/2010/main" val="994247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528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881D420F-C731-5411-812E-9B0CFDA9D91F}"/>
              </a:ext>
            </a:extLst>
          </p:cNvPr>
          <p:cNvSpPr txBox="1"/>
          <p:nvPr/>
        </p:nvSpPr>
        <p:spPr>
          <a:xfrm>
            <a:off x="9221136" y="3447253"/>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7" name="CuadroTexto 6">
            <a:extLst>
              <a:ext uri="{FF2B5EF4-FFF2-40B4-BE49-F238E27FC236}">
                <a16:creationId xmlns:a16="http://schemas.microsoft.com/office/drawing/2014/main" id="{393BBA65-E266-7645-B460-ADF44883BF3A}"/>
              </a:ext>
            </a:extLst>
          </p:cNvPr>
          <p:cNvSpPr txBox="1"/>
          <p:nvPr/>
        </p:nvSpPr>
        <p:spPr>
          <a:xfrm>
            <a:off x="1975444" y="1280734"/>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6" name="CuadroTexto 5">
            <a:extLst>
              <a:ext uri="{FF2B5EF4-FFF2-40B4-BE49-F238E27FC236}">
                <a16:creationId xmlns:a16="http://schemas.microsoft.com/office/drawing/2014/main" id="{95D6B0B4-2725-8850-4269-C283B2C41BCC}"/>
              </a:ext>
            </a:extLst>
          </p:cNvPr>
          <p:cNvSpPr txBox="1"/>
          <p:nvPr/>
        </p:nvSpPr>
        <p:spPr>
          <a:xfrm>
            <a:off x="2843523" y="1921397"/>
            <a:ext cx="6504953" cy="3323987"/>
          </a:xfrm>
          <a:prstGeom prst="rect">
            <a:avLst/>
          </a:prstGeom>
          <a:noFill/>
        </p:spPr>
        <p:txBody>
          <a:bodyPr wrap="square" lIns="0" tIns="0" rIns="0" bIns="0" rtlCol="0">
            <a:spAutoFit/>
          </a:bodyPr>
          <a:lstStyle/>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SOLO NO PUEDES,</a:t>
            </a:r>
          </a:p>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CON AMIGOS SÍ</a:t>
            </a:r>
          </a:p>
        </p:txBody>
      </p:sp>
      <p:pic>
        <p:nvPicPr>
          <p:cNvPr id="2" name="Imagen 1" descr="Imagen que contiene pequeño, oscuro, sostener, parado&#10;&#10;El contenido generado por IA puede ser incorrecto.">
            <a:extLst>
              <a:ext uri="{FF2B5EF4-FFF2-40B4-BE49-F238E27FC236}">
                <a16:creationId xmlns:a16="http://schemas.microsoft.com/office/drawing/2014/main" id="{E705CAF0-88A4-6B1C-DDAB-E5FD3217A686}"/>
              </a:ext>
            </a:extLst>
          </p:cNvPr>
          <p:cNvPicPr>
            <a:picLocks noChangeAspect="1"/>
          </p:cNvPicPr>
          <p:nvPr/>
        </p:nvPicPr>
        <p:blipFill>
          <a:blip r:embed="rId3"/>
          <a:stretch>
            <a:fillRect/>
          </a:stretch>
        </p:blipFill>
        <p:spPr>
          <a:xfrm flipH="1">
            <a:off x="312168" y="3968111"/>
            <a:ext cx="2554546" cy="2554546"/>
          </a:xfrm>
          <a:prstGeom prst="rect">
            <a:avLst/>
          </a:prstGeom>
        </p:spPr>
      </p:pic>
    </p:spTree>
    <p:extLst>
      <p:ext uri="{BB962C8B-B14F-4D97-AF65-F5344CB8AC3E}">
        <p14:creationId xmlns:p14="http://schemas.microsoft.com/office/powerpoint/2010/main" val="2679827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defTabSz="914367">
              <a:defRPr/>
            </a:pP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y </a:t>
            </a: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Studio: </a:t>
            </a:r>
            <a:r>
              <a:rPr lang="en-US" sz="5400" b="1" dirty="0" err="1">
                <a:solidFill>
                  <a:schemeClr val="bg1"/>
                </a:solidFill>
                <a:latin typeface="Segoe UI" panose="020B0502040204020203" pitchFamily="34" charset="0"/>
              </a:rPr>
              <a:t>Creando</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Agentes</a:t>
            </a:r>
            <a:r>
              <a:rPr lang="en-US" sz="5400" b="1" dirty="0">
                <a:solidFill>
                  <a:schemeClr val="bg1"/>
                </a:solidFill>
                <a:latin typeface="Segoe UI" panose="020B0502040204020203" pitchFamily="34" charset="0"/>
              </a:rPr>
              <a:t> de IA </a:t>
            </a:r>
            <a:r>
              <a:rPr lang="en-US" sz="5400" b="1" dirty="0" err="1">
                <a:solidFill>
                  <a:schemeClr val="bg1"/>
                </a:solidFill>
                <a:latin typeface="Segoe UI" panose="020B0502040204020203" pitchFamily="34" charset="0"/>
              </a:rPr>
              <a:t>Autónomos</a:t>
            </a:r>
            <a:r>
              <a:rPr lang="en-US" sz="5400" b="1" dirty="0">
                <a:solidFill>
                  <a:schemeClr val="bg1"/>
                </a:solidFill>
                <a:latin typeface="Segoe UI" panose="020B0502040204020203" pitchFamily="34" charset="0"/>
              </a:rPr>
              <a:t> para </a:t>
            </a:r>
            <a:r>
              <a:rPr lang="en-US" sz="5400" b="1" dirty="0" err="1">
                <a:solidFill>
                  <a:schemeClr val="bg1"/>
                </a:solidFill>
                <a:latin typeface="Segoe UI" panose="020B0502040204020203" pitchFamily="34" charset="0"/>
              </a:rPr>
              <a:t>el</a:t>
            </a:r>
            <a:r>
              <a:rPr lang="en-US" sz="5400" b="1" dirty="0">
                <a:solidFill>
                  <a:schemeClr val="bg1"/>
                </a:solidFill>
                <a:latin typeface="Segoe UI" panose="020B0502040204020203" pitchFamily="34" charset="0"/>
              </a:rPr>
              <a:t> Futuro</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Luise</a:t>
            </a:r>
            <a:r>
              <a:rPr kumimoji="0" lang="en-US" sz="2800" b="1" i="0" u="none" strike="noStrike" kern="1200" cap="none" spc="0" normalizeH="0" noProof="0" dirty="0">
                <a:ln>
                  <a:noFill/>
                </a:ln>
                <a:solidFill>
                  <a:srgbClr val="8DE971"/>
                </a:solidFill>
                <a:effectLst/>
                <a:uLnTx/>
                <a:uFillTx/>
                <a:latin typeface="Segoe UI" panose="020B0502040204020203" pitchFamily="34" charset="0"/>
                <a:ea typeface="+mn-ea"/>
                <a:cs typeface="Segoe UI" panose="020B0502040204020203" pitchFamily="34" charset="0"/>
              </a:rPr>
              <a:t> López</a:t>
            </a:r>
            <a:endPar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Solutios</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Architect @</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Insight</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369332"/>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luiselopezlopez</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
        <p:nvSpPr>
          <p:cNvPr id="10" name="CuadroTexto 9">
            <a:extLst>
              <a:ext uri="{FF2B5EF4-FFF2-40B4-BE49-F238E27FC236}">
                <a16:creationId xmlns:a16="http://schemas.microsoft.com/office/drawing/2014/main" id="{014B1B71-054B-BE13-AB8D-E136B6F539B5}"/>
              </a:ext>
            </a:extLst>
          </p:cNvPr>
          <p:cNvSpPr txBox="1"/>
          <p:nvPr/>
        </p:nvSpPr>
        <p:spPr>
          <a:xfrm>
            <a:off x="870685" y="5826001"/>
            <a:ext cx="4660174" cy="369332"/>
          </a:xfrm>
          <a:prstGeom prst="rect">
            <a:avLst/>
          </a:prstGeom>
          <a:noFill/>
        </p:spPr>
        <p:txBody>
          <a:bodyPr wrap="square">
            <a:spAutoFit/>
          </a:bodyPr>
          <a:lstStyle>
            <a:defPPr>
              <a:defRPr lang="en-NL"/>
            </a:defPPr>
            <a:lvl1pPr lvl="0">
              <a:lnSpc>
                <a:spcPct val="90000"/>
              </a:lnSpc>
              <a:spcBef>
                <a:spcPts val="1000"/>
              </a:spcBef>
              <a:defRPr sz="2000" b="1" spc="-50">
                <a:ln w="3175">
                  <a:noFill/>
                </a:ln>
                <a:solidFill>
                  <a:prstClr val="white"/>
                </a:solidFill>
                <a:latin typeface="Segoe UI Semibold" panose="020B0502040204020203" pitchFamily="34" charset="0"/>
                <a:cs typeface="Segoe UI Semibold" panose="020B0502040204020203" pitchFamily="34" charset="0"/>
              </a:defRPr>
            </a:lvl1pPr>
          </a:lstStyle>
          <a:p>
            <a:r>
              <a:rPr lang="es-ES" dirty="0"/>
              <a:t>https://github.com/luiselopezlopez</a:t>
            </a:r>
          </a:p>
        </p:txBody>
      </p:sp>
      <p:pic>
        <p:nvPicPr>
          <p:cNvPr id="11" name="Picture 4" descr="Logotipo de github - Iconos gratis de redes sociales">
            <a:extLst>
              <a:ext uri="{FF2B5EF4-FFF2-40B4-BE49-F238E27FC236}">
                <a16:creationId xmlns:a16="http://schemas.microsoft.com/office/drawing/2014/main" id="{A8C44D9F-2155-5134-AEC1-FC103E7FC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7885" y="4435918"/>
            <a:ext cx="247107" cy="247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descr="Calendar showing 1956">
            <a:extLst>
              <a:ext uri="{FF2B5EF4-FFF2-40B4-BE49-F238E27FC236}">
                <a16:creationId xmlns:a16="http://schemas.microsoft.com/office/drawing/2014/main" id="{A495806C-C154-9F99-55DA-2BD0CBDB552E}"/>
              </a:ext>
            </a:extLst>
          </p:cNvPr>
          <p:cNvGrpSpPr/>
          <p:nvPr/>
        </p:nvGrpSpPr>
        <p:grpSpPr>
          <a:xfrm>
            <a:off x="1146434" y="798068"/>
            <a:ext cx="1663673" cy="1200090"/>
            <a:chOff x="11022035" y="3798326"/>
            <a:chExt cx="513293" cy="474080"/>
          </a:xfrm>
          <a:solidFill>
            <a:srgbClr val="49C5B1"/>
          </a:solidFill>
        </p:grpSpPr>
        <p:sp>
          <p:nvSpPr>
            <p:cNvPr id="12" name="Freeform: Shape 21">
              <a:extLst>
                <a:ext uri="{FF2B5EF4-FFF2-40B4-BE49-F238E27FC236}">
                  <a16:creationId xmlns:a16="http://schemas.microsoft.com/office/drawing/2014/main" id="{137530E5-78BA-6376-FC4E-9712ED6BC7F3}"/>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3" name="Freeform: Shape 22">
              <a:extLst>
                <a:ext uri="{FF2B5EF4-FFF2-40B4-BE49-F238E27FC236}">
                  <a16:creationId xmlns:a16="http://schemas.microsoft.com/office/drawing/2014/main" id="{71A4AE9A-3EA2-3B8F-1B48-96E97BD44C18}"/>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Sept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14" name="Freeform: Shape 23">
              <a:extLst>
                <a:ext uri="{FF2B5EF4-FFF2-40B4-BE49-F238E27FC236}">
                  <a16:creationId xmlns:a16="http://schemas.microsoft.com/office/drawing/2014/main" id="{3F0ECF65-8615-C6F8-1D89-047CA61577CF}"/>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6" name="Freeform: Shape 24">
              <a:extLst>
                <a:ext uri="{FF2B5EF4-FFF2-40B4-BE49-F238E27FC236}">
                  <a16:creationId xmlns:a16="http://schemas.microsoft.com/office/drawing/2014/main" id="{E31469A3-E549-9DBD-DE6B-EC54299CC9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17" name="Text Placeholder 7">
            <a:extLst>
              <a:ext uri="{FF2B5EF4-FFF2-40B4-BE49-F238E27FC236}">
                <a16:creationId xmlns:a16="http://schemas.microsoft.com/office/drawing/2014/main" id="{1E376FFC-F2EE-72F2-517D-B928B229BD01}"/>
              </a:ext>
            </a:extLst>
          </p:cNvPr>
          <p:cNvSpPr txBox="1">
            <a:spLocks/>
          </p:cNvSpPr>
          <p:nvPr/>
        </p:nvSpPr>
        <p:spPr>
          <a:xfrm>
            <a:off x="3135841" y="1178096"/>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Nace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el</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Proyecto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endPar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endParaRPr>
          </a:p>
        </p:txBody>
      </p:sp>
      <p:grpSp>
        <p:nvGrpSpPr>
          <p:cNvPr id="19" name="Group 14" descr="Calendar showing 1956">
            <a:extLst>
              <a:ext uri="{FF2B5EF4-FFF2-40B4-BE49-F238E27FC236}">
                <a16:creationId xmlns:a16="http://schemas.microsoft.com/office/drawing/2014/main" id="{1209B9C5-6201-64E1-87B4-6C64945727EA}"/>
              </a:ext>
            </a:extLst>
          </p:cNvPr>
          <p:cNvGrpSpPr/>
          <p:nvPr/>
        </p:nvGrpSpPr>
        <p:grpSpPr>
          <a:xfrm>
            <a:off x="1146434" y="4295836"/>
            <a:ext cx="1663673" cy="1200090"/>
            <a:chOff x="11022035" y="3798326"/>
            <a:chExt cx="513293" cy="474080"/>
          </a:xfrm>
          <a:solidFill>
            <a:srgbClr val="49C5B1"/>
          </a:solidFill>
        </p:grpSpPr>
        <p:sp>
          <p:nvSpPr>
            <p:cNvPr id="20" name="Freeform: Shape 21">
              <a:extLst>
                <a:ext uri="{FF2B5EF4-FFF2-40B4-BE49-F238E27FC236}">
                  <a16:creationId xmlns:a16="http://schemas.microsoft.com/office/drawing/2014/main" id="{2D700458-C991-47DA-E811-BCE1794A058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1" name="Freeform: Shape 22">
              <a:extLst>
                <a:ext uri="{FF2B5EF4-FFF2-40B4-BE49-F238E27FC236}">
                  <a16:creationId xmlns:a16="http://schemas.microsoft.com/office/drawing/2014/main" id="{EBFE8EBA-6BA3-655D-615A-94C9122C6A6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err="1">
                  <a:solidFill>
                    <a:srgbClr val="FFFFFF"/>
                  </a:solidFill>
                  <a:latin typeface="Segoe UI"/>
                  <a:cs typeface="Arial"/>
                  <a:sym typeface="Arial"/>
                </a:rPr>
                <a:t>Enero</a:t>
              </a:r>
              <a:r>
                <a:rPr lang="en-US" sz="2000" dirty="0">
                  <a:solidFill>
                    <a:srgbClr val="FFFFFF"/>
                  </a:solidFill>
                  <a:latin typeface="Segoe UI"/>
                  <a:cs typeface="Arial"/>
                  <a:sym typeface="Arial"/>
                </a:rPr>
                <a: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2025</a:t>
              </a:r>
            </a:p>
          </p:txBody>
        </p:sp>
        <p:sp>
          <p:nvSpPr>
            <p:cNvPr id="26" name="Freeform: Shape 23">
              <a:extLst>
                <a:ext uri="{FF2B5EF4-FFF2-40B4-BE49-F238E27FC236}">
                  <a16:creationId xmlns:a16="http://schemas.microsoft.com/office/drawing/2014/main" id="{D2DB49A6-A827-789B-1E52-506F31BCF2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7" name="Freeform: Shape 24">
              <a:extLst>
                <a:ext uri="{FF2B5EF4-FFF2-40B4-BE49-F238E27FC236}">
                  <a16:creationId xmlns:a16="http://schemas.microsoft.com/office/drawing/2014/main" id="{726EE8AC-E1C8-66C5-683D-5467C40A34EB}"/>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9" name="Text Placeholder 7">
            <a:extLst>
              <a:ext uri="{FF2B5EF4-FFF2-40B4-BE49-F238E27FC236}">
                <a16:creationId xmlns:a16="http://schemas.microsoft.com/office/drawing/2014/main" id="{DF4F5495-E642-EB9B-A4F9-F70A672CD2C5}"/>
              </a:ext>
            </a:extLst>
          </p:cNvPr>
          <p:cNvSpPr txBox="1">
            <a:spLocks/>
          </p:cNvSpPr>
          <p:nvPr/>
        </p:nvSpPr>
        <p:spPr>
          <a:xfrm>
            <a:off x="3135841" y="467586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0.4.0 stable</a:t>
            </a:r>
          </a:p>
        </p:txBody>
      </p:sp>
      <p:grpSp>
        <p:nvGrpSpPr>
          <p:cNvPr id="30" name="Group 14" descr="Calendar showing 1956">
            <a:extLst>
              <a:ext uri="{FF2B5EF4-FFF2-40B4-BE49-F238E27FC236}">
                <a16:creationId xmlns:a16="http://schemas.microsoft.com/office/drawing/2014/main" id="{4267A6ED-8593-7E55-E342-D880F030A067}"/>
              </a:ext>
            </a:extLst>
          </p:cNvPr>
          <p:cNvGrpSpPr/>
          <p:nvPr/>
        </p:nvGrpSpPr>
        <p:grpSpPr>
          <a:xfrm>
            <a:off x="1146434" y="2563116"/>
            <a:ext cx="1663673" cy="1200090"/>
            <a:chOff x="11022035" y="3798326"/>
            <a:chExt cx="513293" cy="474080"/>
          </a:xfrm>
          <a:solidFill>
            <a:srgbClr val="49C5B1"/>
          </a:solidFill>
        </p:grpSpPr>
        <p:sp>
          <p:nvSpPr>
            <p:cNvPr id="31" name="Freeform: Shape 21">
              <a:extLst>
                <a:ext uri="{FF2B5EF4-FFF2-40B4-BE49-F238E27FC236}">
                  <a16:creationId xmlns:a16="http://schemas.microsoft.com/office/drawing/2014/main" id="{6397CE1E-611C-C4B6-6B67-BA989E4A5C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2" name="Freeform: Shape 22">
              <a:extLst>
                <a:ext uri="{FF2B5EF4-FFF2-40B4-BE49-F238E27FC236}">
                  <a16:creationId xmlns:a16="http://schemas.microsoft.com/office/drawing/2014/main" id="{6E291D18-7668-0983-51BE-F236E775208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33" name="Freeform: Shape 23">
              <a:extLst>
                <a:ext uri="{FF2B5EF4-FFF2-40B4-BE49-F238E27FC236}">
                  <a16:creationId xmlns:a16="http://schemas.microsoft.com/office/drawing/2014/main" id="{CAF33FED-FEEE-F40F-F64A-4DAAE94628A7}"/>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4" name="Freeform: Shape 24">
              <a:extLst>
                <a:ext uri="{FF2B5EF4-FFF2-40B4-BE49-F238E27FC236}">
                  <a16:creationId xmlns:a16="http://schemas.microsoft.com/office/drawing/2014/main" id="{FD8B46F5-A8D6-A311-D9A7-995B757779F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5" name="Text Placeholder 7">
            <a:extLst>
              <a:ext uri="{FF2B5EF4-FFF2-40B4-BE49-F238E27FC236}">
                <a16:creationId xmlns:a16="http://schemas.microsoft.com/office/drawing/2014/main" id="{81551526-14F7-1733-D95C-D5A51C080E13}"/>
              </a:ext>
            </a:extLst>
          </p:cNvPr>
          <p:cNvSpPr txBox="1">
            <a:spLocks/>
          </p:cNvSpPr>
          <p:nvPr/>
        </p:nvSpPr>
        <p:spPr>
          <a:xfrm>
            <a:off x="3135841" y="294314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0.2.0 stable</a:t>
            </a:r>
          </a:p>
        </p:txBody>
      </p:sp>
      <p:grpSp>
        <p:nvGrpSpPr>
          <p:cNvPr id="36" name="Group 14" descr="Calendar showing 1956">
            <a:extLst>
              <a:ext uri="{FF2B5EF4-FFF2-40B4-BE49-F238E27FC236}">
                <a16:creationId xmlns:a16="http://schemas.microsoft.com/office/drawing/2014/main" id="{5F8F71BB-F5BD-18DC-9500-2FCE2BA7174D}"/>
              </a:ext>
            </a:extLst>
          </p:cNvPr>
          <p:cNvGrpSpPr/>
          <p:nvPr/>
        </p:nvGrpSpPr>
        <p:grpSpPr>
          <a:xfrm>
            <a:off x="9537016" y="3415735"/>
            <a:ext cx="1663673" cy="1200090"/>
            <a:chOff x="11022035" y="3798326"/>
            <a:chExt cx="513293" cy="474080"/>
          </a:xfrm>
          <a:solidFill>
            <a:srgbClr val="FFB900"/>
          </a:solidFill>
        </p:grpSpPr>
        <p:sp>
          <p:nvSpPr>
            <p:cNvPr id="37" name="Freeform: Shape 21">
              <a:extLst>
                <a:ext uri="{FF2B5EF4-FFF2-40B4-BE49-F238E27FC236}">
                  <a16:creationId xmlns:a16="http://schemas.microsoft.com/office/drawing/2014/main" id="{951534DF-E034-DBEE-B7DE-89D2056731BF}"/>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8" name="Freeform: Shape 22">
              <a:extLst>
                <a:ext uri="{FF2B5EF4-FFF2-40B4-BE49-F238E27FC236}">
                  <a16:creationId xmlns:a16="http://schemas.microsoft.com/office/drawing/2014/main" id="{D3EA98C3-522A-C6B9-7AAC-CC67BF7FE1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2024</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39" name="Freeform: Shape 23">
              <a:extLst>
                <a:ext uri="{FF2B5EF4-FFF2-40B4-BE49-F238E27FC236}">
                  <a16:creationId xmlns:a16="http://schemas.microsoft.com/office/drawing/2014/main" id="{C080AD69-9132-768C-9546-CE6A18997E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0" name="Freeform: Shape 24">
              <a:extLst>
                <a:ext uri="{FF2B5EF4-FFF2-40B4-BE49-F238E27FC236}">
                  <a16:creationId xmlns:a16="http://schemas.microsoft.com/office/drawing/2014/main" id="{788E5280-FF86-4BAD-419D-64B13141D3E3}"/>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1" name="Text Placeholder 7">
            <a:extLst>
              <a:ext uri="{FF2B5EF4-FFF2-40B4-BE49-F238E27FC236}">
                <a16:creationId xmlns:a16="http://schemas.microsoft.com/office/drawing/2014/main" id="{596107F6-A0D4-EED8-D185-902B8837F10C}"/>
              </a:ext>
            </a:extLst>
          </p:cNvPr>
          <p:cNvSpPr txBox="1">
            <a:spLocks/>
          </p:cNvSpPr>
          <p:nvPr/>
        </p:nvSpPr>
        <p:spPr>
          <a:xfrm>
            <a:off x="3157209" y="380950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sym typeface="Arial"/>
              </a:rPr>
              <a:t>Fork AG2 </a:t>
            </a:r>
          </a:p>
        </p:txBody>
      </p:sp>
      <p:grpSp>
        <p:nvGrpSpPr>
          <p:cNvPr id="42" name="Group 14" descr="Calendar showing 1956">
            <a:extLst>
              <a:ext uri="{FF2B5EF4-FFF2-40B4-BE49-F238E27FC236}">
                <a16:creationId xmlns:a16="http://schemas.microsoft.com/office/drawing/2014/main" id="{937DA858-79A8-B56D-FF64-6AD3FFD5FEA7}"/>
              </a:ext>
            </a:extLst>
          </p:cNvPr>
          <p:cNvGrpSpPr/>
          <p:nvPr/>
        </p:nvGrpSpPr>
        <p:grpSpPr>
          <a:xfrm>
            <a:off x="9537016" y="5347894"/>
            <a:ext cx="1663673" cy="1200090"/>
            <a:chOff x="11022035" y="3798326"/>
            <a:chExt cx="513293" cy="474080"/>
          </a:xfrm>
          <a:solidFill>
            <a:schemeClr val="accent4">
              <a:lumMod val="60000"/>
              <a:lumOff val="40000"/>
            </a:schemeClr>
          </a:solidFill>
        </p:grpSpPr>
        <p:sp>
          <p:nvSpPr>
            <p:cNvPr id="43" name="Freeform: Shape 21">
              <a:extLst>
                <a:ext uri="{FF2B5EF4-FFF2-40B4-BE49-F238E27FC236}">
                  <a16:creationId xmlns:a16="http://schemas.microsoft.com/office/drawing/2014/main" id="{2586DDD8-E242-B36D-F9BD-69FA119A5F68}"/>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4" name="Freeform: Shape 22">
              <a:extLst>
                <a:ext uri="{FF2B5EF4-FFF2-40B4-BE49-F238E27FC236}">
                  <a16:creationId xmlns:a16="http://schemas.microsoft.com/office/drawing/2014/main" id="{D5B6CEA3-F869-DB35-64AB-936CC6E6F232}"/>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rgbClr val="92D050"/>
            </a:solid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Futuro</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45" name="Freeform: Shape 23">
              <a:extLst>
                <a:ext uri="{FF2B5EF4-FFF2-40B4-BE49-F238E27FC236}">
                  <a16:creationId xmlns:a16="http://schemas.microsoft.com/office/drawing/2014/main" id="{30A52848-A4ED-4E5C-A46F-79A03032DA9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6" name="Freeform: Shape 24">
              <a:extLst>
                <a:ext uri="{FF2B5EF4-FFF2-40B4-BE49-F238E27FC236}">
                  <a16:creationId xmlns:a16="http://schemas.microsoft.com/office/drawing/2014/main" id="{4AB142B5-2CA6-0A02-B082-E281A4BA9ED2}"/>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7" name="Text Placeholder 7">
            <a:extLst>
              <a:ext uri="{FF2B5EF4-FFF2-40B4-BE49-F238E27FC236}">
                <a16:creationId xmlns:a16="http://schemas.microsoft.com/office/drawing/2014/main" id="{96DF8CC5-97C7-CB1B-16C8-67EAE1E20838}"/>
              </a:ext>
            </a:extLst>
          </p:cNvPr>
          <p:cNvSpPr txBox="1">
            <a:spLocks/>
          </p:cNvSpPr>
          <p:nvPr/>
        </p:nvSpPr>
        <p:spPr>
          <a:xfrm>
            <a:off x="3157209" y="5741663"/>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3200" dirty="0">
                <a:solidFill>
                  <a:srgbClr val="92D050"/>
                </a:solidFill>
                <a:latin typeface="Segoe UI"/>
                <a:sym typeface="Arial"/>
              </a:rPr>
              <a:t>Semantic Kernel</a:t>
            </a:r>
            <a:endParaRPr kumimoji="0" lang="en-US" sz="3200" b="0" i="0" u="none" strike="noStrike" kern="1200" cap="none" spc="0" normalizeH="0" baseline="0" noProof="0" dirty="0">
              <a:ln>
                <a:noFill/>
              </a:ln>
              <a:solidFill>
                <a:srgbClr val="92D050"/>
              </a:solidFill>
              <a:effectLst/>
              <a:uLnTx/>
              <a:uFillTx/>
              <a:latin typeface="Segoe UI"/>
              <a:ea typeface="+mn-ea"/>
              <a:cs typeface="Segoe UI" panose="020B0502040204020203" pitchFamily="34" charset="0"/>
              <a:sym typeface="Arial"/>
            </a:endParaRPr>
          </a:p>
        </p:txBody>
      </p:sp>
      <p:sp>
        <p:nvSpPr>
          <p:cNvPr id="49" name="Title 5">
            <a:extLst>
              <a:ext uri="{FF2B5EF4-FFF2-40B4-BE49-F238E27FC236}">
                <a16:creationId xmlns:a16="http://schemas.microsoft.com/office/drawing/2014/main" id="{14FD8291-A73F-7DA9-F24C-DD091E82911B}"/>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Timeline</a:t>
            </a:r>
            <a:endParaRPr lang="es-ES" dirty="0">
              <a:solidFill>
                <a:srgbClr val="49C5B1"/>
              </a:solidFill>
              <a:latin typeface="+mn-lt"/>
            </a:endParaRPr>
          </a:p>
        </p:txBody>
      </p:sp>
    </p:spTree>
    <p:extLst>
      <p:ext uri="{BB962C8B-B14F-4D97-AF65-F5344CB8AC3E}">
        <p14:creationId xmlns:p14="http://schemas.microsoft.com/office/powerpoint/2010/main" val="988716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52534DF1-071B-26D1-9AC0-5BF9B53DC990}"/>
              </a:ext>
            </a:extLst>
          </p:cNvPr>
          <p:cNvGrpSpPr/>
          <p:nvPr/>
        </p:nvGrpSpPr>
        <p:grpSpPr>
          <a:xfrm>
            <a:off x="737533" y="944494"/>
            <a:ext cx="9875605" cy="5415061"/>
            <a:chOff x="347241" y="721469"/>
            <a:chExt cx="9875605" cy="5415061"/>
          </a:xfrm>
        </p:grpSpPr>
        <p:sp>
          <p:nvSpPr>
            <p:cNvPr id="9" name="CuadroTexto 8">
              <a:extLst>
                <a:ext uri="{FF2B5EF4-FFF2-40B4-BE49-F238E27FC236}">
                  <a16:creationId xmlns:a16="http://schemas.microsoft.com/office/drawing/2014/main" id="{6D573D64-CF99-B919-94B4-38934A13BE21}"/>
                </a:ext>
              </a:extLst>
            </p:cNvPr>
            <p:cNvSpPr txBox="1"/>
            <p:nvPr/>
          </p:nvSpPr>
          <p:spPr>
            <a:xfrm>
              <a:off x="347241" y="4988689"/>
              <a:ext cx="65" cy="307777"/>
            </a:xfrm>
            <a:prstGeom prst="rect">
              <a:avLst/>
            </a:prstGeom>
            <a:noFill/>
          </p:spPr>
          <p:txBody>
            <a:bodyPr wrap="none" lIns="0" tIns="0" rIns="0" bIns="0" rtlCol="0">
              <a:spAutoFit/>
            </a:bodyPr>
            <a:lstStyle/>
            <a:p>
              <a:pPr algn="l"/>
              <a:endParaRPr lang="es-ES" sz="2000" dirty="0"/>
            </a:p>
          </p:txBody>
        </p:sp>
        <p:pic>
          <p:nvPicPr>
            <p:cNvPr id="10" name="Picture 4">
              <a:extLst>
                <a:ext uri="{FF2B5EF4-FFF2-40B4-BE49-F238E27FC236}">
                  <a16:creationId xmlns:a16="http://schemas.microsoft.com/office/drawing/2014/main" id="{08F7A706-9949-B901-1E20-E97BC55832F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4400" y="721469"/>
              <a:ext cx="8828446" cy="541506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B72F0BE8-1110-E48E-A403-C981C2F3249E}"/>
                </a:ext>
              </a:extLst>
            </p:cNvPr>
            <p:cNvPicPr>
              <a:picLocks noChangeAspect="1"/>
            </p:cNvPicPr>
            <p:nvPr/>
          </p:nvPicPr>
          <p:blipFill>
            <a:blip r:embed="rId4"/>
            <a:stretch>
              <a:fillRect/>
            </a:stretch>
          </p:blipFill>
          <p:spPr>
            <a:xfrm>
              <a:off x="6353481" y="858798"/>
              <a:ext cx="814601" cy="374976"/>
            </a:xfrm>
            <a:prstGeom prst="rect">
              <a:avLst/>
            </a:prstGeom>
          </p:spPr>
        </p:pic>
        <p:pic>
          <p:nvPicPr>
            <p:cNvPr id="15" name="Imagen 14">
              <a:extLst>
                <a:ext uri="{FF2B5EF4-FFF2-40B4-BE49-F238E27FC236}">
                  <a16:creationId xmlns:a16="http://schemas.microsoft.com/office/drawing/2014/main" id="{70D757CC-F7B4-F609-7555-EDA4AC3E2D92}"/>
                </a:ext>
              </a:extLst>
            </p:cNvPr>
            <p:cNvPicPr>
              <a:picLocks noChangeAspect="1"/>
            </p:cNvPicPr>
            <p:nvPr/>
          </p:nvPicPr>
          <p:blipFill>
            <a:blip r:embed="rId4"/>
            <a:stretch>
              <a:fillRect/>
            </a:stretch>
          </p:blipFill>
          <p:spPr>
            <a:xfrm>
              <a:off x="5530910" y="2487980"/>
              <a:ext cx="2196885" cy="513354"/>
            </a:xfrm>
            <a:prstGeom prst="rect">
              <a:avLst/>
            </a:prstGeom>
          </p:spPr>
        </p:pic>
        <p:sp>
          <p:nvSpPr>
            <p:cNvPr id="11" name="CuadroTexto 10">
              <a:extLst>
                <a:ext uri="{FF2B5EF4-FFF2-40B4-BE49-F238E27FC236}">
                  <a16:creationId xmlns:a16="http://schemas.microsoft.com/office/drawing/2014/main" id="{468650ED-3C00-1CAC-52AA-864C501FD8B8}"/>
                </a:ext>
              </a:extLst>
            </p:cNvPr>
            <p:cNvSpPr txBox="1"/>
            <p:nvPr/>
          </p:nvSpPr>
          <p:spPr>
            <a:xfrm>
              <a:off x="6353480" y="864442"/>
              <a:ext cx="814601" cy="369332"/>
            </a:xfrm>
            <a:prstGeom prst="rect">
              <a:avLst/>
            </a:prstGeom>
            <a:noFill/>
          </p:spPr>
          <p:txBody>
            <a:bodyPr wrap="square" lIns="0" tIns="0" rIns="0" bIns="0" rtlCol="0">
              <a:spAutoFit/>
            </a:bodyPr>
            <a:lstStyle/>
            <a:p>
              <a:pPr algn="l"/>
              <a:r>
                <a:rPr lang="es-ES" sz="2400" dirty="0"/>
                <a:t>APPS</a:t>
              </a:r>
            </a:p>
          </p:txBody>
        </p:sp>
        <p:pic>
          <p:nvPicPr>
            <p:cNvPr id="19" name="Imagen 18">
              <a:extLst>
                <a:ext uri="{FF2B5EF4-FFF2-40B4-BE49-F238E27FC236}">
                  <a16:creationId xmlns:a16="http://schemas.microsoft.com/office/drawing/2014/main" id="{977D9E20-3916-3274-44C4-764A6DE327F0}"/>
                </a:ext>
              </a:extLst>
            </p:cNvPr>
            <p:cNvPicPr>
              <a:picLocks noChangeAspect="1"/>
            </p:cNvPicPr>
            <p:nvPr/>
          </p:nvPicPr>
          <p:blipFill>
            <a:blip r:embed="rId4"/>
            <a:stretch>
              <a:fillRect/>
            </a:stretch>
          </p:blipFill>
          <p:spPr>
            <a:xfrm>
              <a:off x="1510670" y="2156859"/>
              <a:ext cx="600159" cy="2544279"/>
            </a:xfrm>
            <a:prstGeom prst="rect">
              <a:avLst/>
            </a:prstGeom>
          </p:spPr>
        </p:pic>
        <p:sp>
          <p:nvSpPr>
            <p:cNvPr id="20" name="CuadroTexto 19">
              <a:extLst>
                <a:ext uri="{FF2B5EF4-FFF2-40B4-BE49-F238E27FC236}">
                  <a16:creationId xmlns:a16="http://schemas.microsoft.com/office/drawing/2014/main" id="{7ED43ABA-EB3A-C71D-4A48-55815A680B79}"/>
                </a:ext>
              </a:extLst>
            </p:cNvPr>
            <p:cNvSpPr txBox="1"/>
            <p:nvPr/>
          </p:nvSpPr>
          <p:spPr>
            <a:xfrm>
              <a:off x="5538879" y="2521433"/>
              <a:ext cx="2196885" cy="369332"/>
            </a:xfrm>
            <a:prstGeom prst="rect">
              <a:avLst/>
            </a:prstGeom>
            <a:noFill/>
          </p:spPr>
          <p:txBody>
            <a:bodyPr wrap="square" lIns="0" tIns="0" rIns="0" bIns="0" rtlCol="0">
              <a:spAutoFit/>
            </a:bodyPr>
            <a:lstStyle/>
            <a:p>
              <a:pPr algn="ctr"/>
              <a:r>
                <a:rPr lang="es-ES" sz="2400" dirty="0"/>
                <a:t>FRAMEWORK</a:t>
              </a:r>
            </a:p>
          </p:txBody>
        </p:sp>
        <p:sp>
          <p:nvSpPr>
            <p:cNvPr id="21" name="CuadroTexto 20">
              <a:extLst>
                <a:ext uri="{FF2B5EF4-FFF2-40B4-BE49-F238E27FC236}">
                  <a16:creationId xmlns:a16="http://schemas.microsoft.com/office/drawing/2014/main" id="{81E192D7-C9EE-7FA5-F13C-CBE106E74B2F}"/>
                </a:ext>
              </a:extLst>
            </p:cNvPr>
            <p:cNvSpPr txBox="1"/>
            <p:nvPr/>
          </p:nvSpPr>
          <p:spPr>
            <a:xfrm rot="16200000">
              <a:off x="57798" y="3330409"/>
              <a:ext cx="3752667" cy="369332"/>
            </a:xfrm>
            <a:prstGeom prst="rect">
              <a:avLst/>
            </a:prstGeom>
            <a:noFill/>
          </p:spPr>
          <p:txBody>
            <a:bodyPr wrap="square" lIns="0" tIns="0" rIns="0" bIns="0" rtlCol="0">
              <a:spAutoFit/>
            </a:bodyPr>
            <a:lstStyle/>
            <a:p>
              <a:pPr algn="ctr"/>
              <a:r>
                <a:rPr lang="es-ES" sz="2400" dirty="0"/>
                <a:t>DEVELOPER TOOLS</a:t>
              </a:r>
            </a:p>
          </p:txBody>
        </p:sp>
        <p:pic>
          <p:nvPicPr>
            <p:cNvPr id="24" name="Imagen 23">
              <a:extLst>
                <a:ext uri="{FF2B5EF4-FFF2-40B4-BE49-F238E27FC236}">
                  <a16:creationId xmlns:a16="http://schemas.microsoft.com/office/drawing/2014/main" id="{D43BB1B9-BCBB-D9BB-0CD5-EBD3E0A7BE31}"/>
                </a:ext>
              </a:extLst>
            </p:cNvPr>
            <p:cNvPicPr>
              <a:picLocks noChangeAspect="1"/>
            </p:cNvPicPr>
            <p:nvPr/>
          </p:nvPicPr>
          <p:blipFill>
            <a:blip r:embed="rId5"/>
            <a:stretch>
              <a:fillRect/>
            </a:stretch>
          </p:blipFill>
          <p:spPr>
            <a:xfrm>
              <a:off x="7168080" y="3224182"/>
              <a:ext cx="2196885" cy="409632"/>
            </a:xfrm>
            <a:prstGeom prst="rect">
              <a:avLst/>
            </a:prstGeom>
          </p:spPr>
        </p:pic>
        <p:sp>
          <p:nvSpPr>
            <p:cNvPr id="22" name="CuadroTexto 21">
              <a:extLst>
                <a:ext uri="{FF2B5EF4-FFF2-40B4-BE49-F238E27FC236}">
                  <a16:creationId xmlns:a16="http://schemas.microsoft.com/office/drawing/2014/main" id="{CA9287A0-8C17-6F18-FC6B-62BC07A349D1}"/>
                </a:ext>
              </a:extLst>
            </p:cNvPr>
            <p:cNvSpPr txBox="1"/>
            <p:nvPr/>
          </p:nvSpPr>
          <p:spPr>
            <a:xfrm>
              <a:off x="6838453" y="3293483"/>
              <a:ext cx="2856138" cy="369332"/>
            </a:xfrm>
            <a:prstGeom prst="rect">
              <a:avLst/>
            </a:prstGeom>
            <a:noFill/>
          </p:spPr>
          <p:txBody>
            <a:bodyPr wrap="square" lIns="0" tIns="0" rIns="0" bIns="0" rtlCol="0">
              <a:spAutoFit/>
            </a:bodyPr>
            <a:lstStyle/>
            <a:p>
              <a:pPr algn="ctr"/>
              <a:r>
                <a:rPr lang="es-ES" sz="2400" dirty="0" err="1"/>
                <a:t>Your</a:t>
              </a:r>
              <a:r>
                <a:rPr lang="es-ES" sz="2400" dirty="0"/>
                <a:t> </a:t>
              </a:r>
              <a:r>
                <a:rPr lang="es-ES" sz="2400" dirty="0" err="1"/>
                <a:t>Extensions</a:t>
              </a:r>
              <a:endParaRPr lang="es-ES" sz="2400" dirty="0"/>
            </a:p>
          </p:txBody>
        </p:sp>
        <p:pic>
          <p:nvPicPr>
            <p:cNvPr id="27" name="Imagen 26">
              <a:extLst>
                <a:ext uri="{FF2B5EF4-FFF2-40B4-BE49-F238E27FC236}">
                  <a16:creationId xmlns:a16="http://schemas.microsoft.com/office/drawing/2014/main" id="{C3127B35-86F7-2EFA-ED49-29CEDC7E4048}"/>
                </a:ext>
              </a:extLst>
            </p:cNvPr>
            <p:cNvPicPr>
              <a:picLocks noChangeAspect="1"/>
            </p:cNvPicPr>
            <p:nvPr/>
          </p:nvPicPr>
          <p:blipFill>
            <a:blip r:embed="rId6"/>
            <a:stretch>
              <a:fillRect/>
            </a:stretch>
          </p:blipFill>
          <p:spPr>
            <a:xfrm flipH="1">
              <a:off x="7168078" y="1562562"/>
              <a:ext cx="2196883" cy="409632"/>
            </a:xfrm>
            <a:prstGeom prst="rect">
              <a:avLst/>
            </a:prstGeom>
          </p:spPr>
        </p:pic>
        <p:sp>
          <p:nvSpPr>
            <p:cNvPr id="25" name="CuadroTexto 24">
              <a:extLst>
                <a:ext uri="{FF2B5EF4-FFF2-40B4-BE49-F238E27FC236}">
                  <a16:creationId xmlns:a16="http://schemas.microsoft.com/office/drawing/2014/main" id="{255A458A-4AA8-F7A2-25FF-5E7CD9CE1A6F}"/>
                </a:ext>
              </a:extLst>
            </p:cNvPr>
            <p:cNvSpPr txBox="1"/>
            <p:nvPr/>
          </p:nvSpPr>
          <p:spPr>
            <a:xfrm>
              <a:off x="6838450" y="1533561"/>
              <a:ext cx="2856138" cy="369332"/>
            </a:xfrm>
            <a:prstGeom prst="rect">
              <a:avLst/>
            </a:prstGeom>
            <a:noFill/>
          </p:spPr>
          <p:txBody>
            <a:bodyPr wrap="square" lIns="0" tIns="0" rIns="0" bIns="0" rtlCol="0">
              <a:spAutoFit/>
            </a:bodyPr>
            <a:lstStyle/>
            <a:p>
              <a:pPr algn="ctr"/>
              <a:r>
                <a:rPr lang="es-ES" sz="2400" dirty="0" err="1"/>
                <a:t>Your</a:t>
              </a:r>
              <a:r>
                <a:rPr lang="es-ES" sz="2400" dirty="0"/>
                <a:t> App Here</a:t>
              </a:r>
            </a:p>
          </p:txBody>
        </p:sp>
      </p:grpSp>
      <p:sp>
        <p:nvSpPr>
          <p:cNvPr id="28" name="Title 5">
            <a:extLst>
              <a:ext uri="{FF2B5EF4-FFF2-40B4-BE49-F238E27FC236}">
                <a16:creationId xmlns:a16="http://schemas.microsoft.com/office/drawing/2014/main" id="{CF7136D7-F17A-8E79-B602-9B5FE557F44F}"/>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Arquitectura</a:t>
            </a:r>
            <a:endParaRPr lang="es-ES" dirty="0">
              <a:solidFill>
                <a:srgbClr val="49C5B1"/>
              </a:solidFill>
              <a:latin typeface="+mn-lt"/>
            </a:endParaRPr>
          </a:p>
        </p:txBody>
      </p:sp>
    </p:spTree>
    <p:extLst>
      <p:ext uri="{BB962C8B-B14F-4D97-AF65-F5344CB8AC3E}">
        <p14:creationId xmlns:p14="http://schemas.microsoft.com/office/powerpoint/2010/main" val="190352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1FD37F57-F464-8257-64A2-B1A7395BB111}"/>
              </a:ext>
            </a:extLst>
          </p:cNvPr>
          <p:cNvSpPr>
            <a:spLocks noGrp="1"/>
          </p:cNvSpPr>
          <p:nvPr>
            <p:ph type="title"/>
          </p:nvPr>
        </p:nvSpPr>
        <p:spPr/>
        <p:txBody>
          <a:bodyPr/>
          <a:lstStyle/>
          <a:p>
            <a:r>
              <a:rPr lang="es-ES" dirty="0"/>
              <a:t>Modelos (</a:t>
            </a:r>
            <a:r>
              <a:rPr lang="es-ES" dirty="0" err="1"/>
              <a:t>models</a:t>
            </a:r>
            <a:r>
              <a:rPr lang="es-ES" dirty="0"/>
              <a:t>)</a:t>
            </a:r>
          </a:p>
        </p:txBody>
      </p:sp>
      <p:sp>
        <p:nvSpPr>
          <p:cNvPr id="12" name="Marcador de texto 11">
            <a:extLst>
              <a:ext uri="{FF2B5EF4-FFF2-40B4-BE49-F238E27FC236}">
                <a16:creationId xmlns:a16="http://schemas.microsoft.com/office/drawing/2014/main" id="{1151862C-252E-8356-517D-7CBE22965DB8}"/>
              </a:ext>
            </a:extLst>
          </p:cNvPr>
          <p:cNvSpPr>
            <a:spLocks noGrp="1"/>
          </p:cNvSpPr>
          <p:nvPr>
            <p:ph type="body" sz="quarter" idx="10"/>
          </p:nvPr>
        </p:nvSpPr>
        <p:spPr>
          <a:xfrm>
            <a:off x="7386445" y="1223149"/>
            <a:ext cx="3541750" cy="4241161"/>
          </a:xfrm>
        </p:spPr>
        <p:txBody>
          <a:bodyPr/>
          <a:lstStyle/>
          <a:p>
            <a:pPr lvl="1"/>
            <a:r>
              <a:rPr lang="es-ES" sz="2800" b="1" u="sng" dirty="0"/>
              <a:t>Tipos</a:t>
            </a:r>
          </a:p>
          <a:p>
            <a:pPr lvl="1"/>
            <a:r>
              <a:rPr lang="es-ES" sz="2800" dirty="0" err="1"/>
              <a:t>AzureOpenAI</a:t>
            </a:r>
            <a:endParaRPr lang="es-ES" sz="2800" dirty="0"/>
          </a:p>
          <a:p>
            <a:pPr lvl="1"/>
            <a:r>
              <a:rPr lang="es-ES" sz="2800" dirty="0" err="1"/>
              <a:t>OpenAI</a:t>
            </a:r>
            <a:endParaRPr lang="es-ES" sz="2800" dirty="0"/>
          </a:p>
          <a:p>
            <a:pPr lvl="1"/>
            <a:r>
              <a:rPr lang="es-ES" sz="2800" dirty="0" err="1"/>
              <a:t>AzureAIFoundry</a:t>
            </a:r>
            <a:endParaRPr lang="es-ES" sz="2800" dirty="0"/>
          </a:p>
          <a:p>
            <a:pPr lvl="1"/>
            <a:r>
              <a:rPr lang="es-ES" sz="2800" dirty="0"/>
              <a:t>Gemini</a:t>
            </a:r>
          </a:p>
          <a:p>
            <a:pPr lvl="1"/>
            <a:r>
              <a:rPr lang="es-ES" sz="2800" dirty="0"/>
              <a:t>Llama</a:t>
            </a:r>
          </a:p>
          <a:p>
            <a:pPr lvl="1"/>
            <a:r>
              <a:rPr lang="es-ES" sz="2800" dirty="0"/>
              <a:t>LLM Locales</a:t>
            </a:r>
          </a:p>
          <a:p>
            <a:endParaRPr lang="es-ES" sz="3600" dirty="0"/>
          </a:p>
        </p:txBody>
      </p:sp>
      <p:pic>
        <p:nvPicPr>
          <p:cNvPr id="15" name="Imagen 14">
            <a:extLst>
              <a:ext uri="{FF2B5EF4-FFF2-40B4-BE49-F238E27FC236}">
                <a16:creationId xmlns:a16="http://schemas.microsoft.com/office/drawing/2014/main" id="{11DBBB1C-4B95-B122-FC2D-72AC058863FD}"/>
              </a:ext>
            </a:extLst>
          </p:cNvPr>
          <p:cNvPicPr>
            <a:picLocks noChangeAspect="1"/>
          </p:cNvPicPr>
          <p:nvPr/>
        </p:nvPicPr>
        <p:blipFill>
          <a:blip r:embed="rId3"/>
          <a:stretch>
            <a:fillRect/>
          </a:stretch>
        </p:blipFill>
        <p:spPr>
          <a:xfrm>
            <a:off x="799171" y="1223149"/>
            <a:ext cx="4829848" cy="1721752"/>
          </a:xfrm>
          <a:prstGeom prst="rect">
            <a:avLst/>
          </a:prstGeom>
        </p:spPr>
      </p:pic>
      <p:pic>
        <p:nvPicPr>
          <p:cNvPr id="17" name="Imagen 16">
            <a:extLst>
              <a:ext uri="{FF2B5EF4-FFF2-40B4-BE49-F238E27FC236}">
                <a16:creationId xmlns:a16="http://schemas.microsoft.com/office/drawing/2014/main" id="{1A6DD038-9887-8044-8A4E-B2CE62585F70}"/>
              </a:ext>
            </a:extLst>
          </p:cNvPr>
          <p:cNvPicPr>
            <a:picLocks noChangeAspect="1"/>
          </p:cNvPicPr>
          <p:nvPr/>
        </p:nvPicPr>
        <p:blipFill>
          <a:blip r:embed="rId4"/>
          <a:stretch>
            <a:fillRect/>
          </a:stretch>
        </p:blipFill>
        <p:spPr>
          <a:xfrm>
            <a:off x="799170" y="3312969"/>
            <a:ext cx="4829849" cy="2152950"/>
          </a:xfrm>
          <a:prstGeom prst="rect">
            <a:avLst/>
          </a:prstGeom>
        </p:spPr>
      </p:pic>
    </p:spTree>
    <p:extLst>
      <p:ext uri="{BB962C8B-B14F-4D97-AF65-F5344CB8AC3E}">
        <p14:creationId xmlns:p14="http://schemas.microsoft.com/office/powerpoint/2010/main" val="1856953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2094-DD48-49DE-4FCE-6C860DD1C755}"/>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0343EF46-F35C-6DAC-4482-6555E54AB91C}"/>
              </a:ext>
            </a:extLst>
          </p:cNvPr>
          <p:cNvSpPr>
            <a:spLocks noGrp="1"/>
          </p:cNvSpPr>
          <p:nvPr>
            <p:ph type="title"/>
          </p:nvPr>
        </p:nvSpPr>
        <p:spPr/>
        <p:txBody>
          <a:bodyPr/>
          <a:lstStyle/>
          <a:p>
            <a:r>
              <a:rPr lang="es-ES" dirty="0"/>
              <a:t>Agentes (</a:t>
            </a:r>
            <a:r>
              <a:rPr lang="es-ES" dirty="0" err="1"/>
              <a:t>agents</a:t>
            </a:r>
            <a:r>
              <a:rPr lang="es-ES" dirty="0"/>
              <a:t>)</a:t>
            </a:r>
          </a:p>
        </p:txBody>
      </p:sp>
      <p:sp>
        <p:nvSpPr>
          <p:cNvPr id="12" name="Marcador de texto 11">
            <a:extLst>
              <a:ext uri="{FF2B5EF4-FFF2-40B4-BE49-F238E27FC236}">
                <a16:creationId xmlns:a16="http://schemas.microsoft.com/office/drawing/2014/main" id="{9C98846B-376C-4B85-E4C0-EDB81AA21B9F}"/>
              </a:ext>
            </a:extLst>
          </p:cNvPr>
          <p:cNvSpPr>
            <a:spLocks noGrp="1"/>
          </p:cNvSpPr>
          <p:nvPr>
            <p:ph type="body" sz="quarter" idx="10"/>
          </p:nvPr>
        </p:nvSpPr>
        <p:spPr>
          <a:xfrm>
            <a:off x="7683810" y="1223149"/>
            <a:ext cx="3541750" cy="4647426"/>
          </a:xfrm>
        </p:spPr>
        <p:txBody>
          <a:bodyPr vert="horz" wrap="square" lIns="0" tIns="0" rIns="0" bIns="0" rtlCol="0">
            <a:spAutoFit/>
          </a:bodyPr>
          <a:lstStyle/>
          <a:p>
            <a:r>
              <a:rPr lang="es-ES" b="1" u="sng" dirty="0">
                <a:latin typeface="+mn-lt"/>
              </a:rPr>
              <a:t>Tipos</a:t>
            </a:r>
          </a:p>
          <a:p>
            <a:r>
              <a:rPr lang="es-ES" dirty="0" err="1">
                <a:latin typeface="+mn-lt"/>
              </a:rPr>
              <a:t>UserProxy</a:t>
            </a:r>
            <a:endParaRPr lang="es-ES" dirty="0">
              <a:latin typeface="+mn-lt"/>
            </a:endParaRPr>
          </a:p>
          <a:p>
            <a:r>
              <a:rPr lang="es-ES" dirty="0" err="1">
                <a:latin typeface="+mn-lt"/>
              </a:rPr>
              <a:t>AssistantAgent</a:t>
            </a:r>
            <a:endParaRPr lang="es-ES" dirty="0">
              <a:latin typeface="+mn-lt"/>
            </a:endParaRPr>
          </a:p>
          <a:p>
            <a:r>
              <a:rPr lang="es-ES" dirty="0" err="1">
                <a:latin typeface="+mn-lt"/>
              </a:rPr>
              <a:t>CodeExecutor</a:t>
            </a:r>
            <a:endParaRPr lang="es-ES" dirty="0">
              <a:latin typeface="+mn-lt"/>
            </a:endParaRPr>
          </a:p>
          <a:p>
            <a:r>
              <a:rPr lang="es-ES" dirty="0" err="1">
                <a:latin typeface="+mn-lt"/>
              </a:rPr>
              <a:t>MultimodalWebSurfer</a:t>
            </a:r>
            <a:endParaRPr lang="es-ES" dirty="0">
              <a:latin typeface="+mn-lt"/>
            </a:endParaRPr>
          </a:p>
          <a:p>
            <a:r>
              <a:rPr lang="es-ES" dirty="0" err="1">
                <a:latin typeface="+mn-lt"/>
              </a:rPr>
              <a:t>FileSurfer</a:t>
            </a:r>
            <a:endParaRPr lang="es-ES" dirty="0">
              <a:latin typeface="+mn-lt"/>
            </a:endParaRPr>
          </a:p>
          <a:p>
            <a:r>
              <a:rPr lang="es-ES" dirty="0" err="1">
                <a:latin typeface="+mn-lt"/>
              </a:rPr>
              <a:t>VideoSurfer</a:t>
            </a:r>
            <a:endParaRPr lang="es-ES" dirty="0">
              <a:latin typeface="+mn-lt"/>
            </a:endParaRPr>
          </a:p>
          <a:p>
            <a:endParaRPr lang="es-ES" sz="3600" dirty="0"/>
          </a:p>
        </p:txBody>
      </p:sp>
      <p:pic>
        <p:nvPicPr>
          <p:cNvPr id="5" name="Imagen 4">
            <a:extLst>
              <a:ext uri="{FF2B5EF4-FFF2-40B4-BE49-F238E27FC236}">
                <a16:creationId xmlns:a16="http://schemas.microsoft.com/office/drawing/2014/main" id="{94A314F7-7008-C0F1-E8EB-8F6AEE4E5300}"/>
              </a:ext>
            </a:extLst>
          </p:cNvPr>
          <p:cNvPicPr>
            <a:picLocks noChangeAspect="1"/>
          </p:cNvPicPr>
          <p:nvPr/>
        </p:nvPicPr>
        <p:blipFill>
          <a:blip r:embed="rId3"/>
          <a:stretch>
            <a:fillRect/>
          </a:stretch>
        </p:blipFill>
        <p:spPr>
          <a:xfrm>
            <a:off x="588263" y="1452254"/>
            <a:ext cx="6314802" cy="1636634"/>
          </a:xfrm>
          <a:prstGeom prst="rect">
            <a:avLst/>
          </a:prstGeom>
        </p:spPr>
      </p:pic>
      <p:pic>
        <p:nvPicPr>
          <p:cNvPr id="9" name="Imagen 8">
            <a:extLst>
              <a:ext uri="{FF2B5EF4-FFF2-40B4-BE49-F238E27FC236}">
                <a16:creationId xmlns:a16="http://schemas.microsoft.com/office/drawing/2014/main" id="{EC35D23B-68CD-F025-DB6B-22051530B907}"/>
              </a:ext>
            </a:extLst>
          </p:cNvPr>
          <p:cNvPicPr>
            <a:picLocks noChangeAspect="1"/>
          </p:cNvPicPr>
          <p:nvPr/>
        </p:nvPicPr>
        <p:blipFill>
          <a:blip r:embed="rId4"/>
          <a:stretch>
            <a:fillRect/>
          </a:stretch>
        </p:blipFill>
        <p:spPr>
          <a:xfrm>
            <a:off x="588263" y="3335664"/>
            <a:ext cx="6279176" cy="1269789"/>
          </a:xfrm>
          <a:prstGeom prst="rect">
            <a:avLst/>
          </a:prstGeom>
        </p:spPr>
      </p:pic>
      <p:pic>
        <p:nvPicPr>
          <p:cNvPr id="13" name="Imagen 12">
            <a:extLst>
              <a:ext uri="{FF2B5EF4-FFF2-40B4-BE49-F238E27FC236}">
                <a16:creationId xmlns:a16="http://schemas.microsoft.com/office/drawing/2014/main" id="{C3F3B641-F53A-9BC4-6037-0CF61603C4D8}"/>
              </a:ext>
            </a:extLst>
          </p:cNvPr>
          <p:cNvPicPr>
            <a:picLocks noChangeAspect="1"/>
          </p:cNvPicPr>
          <p:nvPr/>
        </p:nvPicPr>
        <p:blipFill>
          <a:blip r:embed="rId5"/>
          <a:stretch>
            <a:fillRect/>
          </a:stretch>
        </p:blipFill>
        <p:spPr>
          <a:xfrm>
            <a:off x="588262" y="4957274"/>
            <a:ext cx="6279176" cy="431771"/>
          </a:xfrm>
          <a:prstGeom prst="rect">
            <a:avLst/>
          </a:prstGeom>
        </p:spPr>
      </p:pic>
    </p:spTree>
    <p:extLst>
      <p:ext uri="{BB962C8B-B14F-4D97-AF65-F5344CB8AC3E}">
        <p14:creationId xmlns:p14="http://schemas.microsoft.com/office/powerpoint/2010/main" val="2171317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C101-B4D9-A24C-1E7D-44154F247B08}"/>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28F723D0-DA3B-699B-3C6A-E1DC766CB682}"/>
              </a:ext>
            </a:extLst>
          </p:cNvPr>
          <p:cNvSpPr>
            <a:spLocks noGrp="1"/>
          </p:cNvSpPr>
          <p:nvPr>
            <p:ph type="title"/>
          </p:nvPr>
        </p:nvSpPr>
        <p:spPr/>
        <p:txBody>
          <a:bodyPr/>
          <a:lstStyle/>
          <a:p>
            <a:r>
              <a:rPr lang="es-ES" dirty="0"/>
              <a:t>Equipos (</a:t>
            </a:r>
            <a:r>
              <a:rPr lang="es-ES" dirty="0" err="1"/>
              <a:t>teams</a:t>
            </a:r>
            <a:r>
              <a:rPr lang="es-ES" dirty="0"/>
              <a:t>)</a:t>
            </a:r>
          </a:p>
        </p:txBody>
      </p:sp>
      <p:sp>
        <p:nvSpPr>
          <p:cNvPr id="12" name="Marcador de texto 11">
            <a:extLst>
              <a:ext uri="{FF2B5EF4-FFF2-40B4-BE49-F238E27FC236}">
                <a16:creationId xmlns:a16="http://schemas.microsoft.com/office/drawing/2014/main" id="{6D6D4F03-4963-34BC-D555-B090950A5D90}"/>
              </a:ext>
            </a:extLst>
          </p:cNvPr>
          <p:cNvSpPr>
            <a:spLocks noGrp="1"/>
          </p:cNvSpPr>
          <p:nvPr>
            <p:ph type="body" sz="quarter" idx="10"/>
          </p:nvPr>
        </p:nvSpPr>
        <p:spPr>
          <a:xfrm>
            <a:off x="7683810" y="1223149"/>
            <a:ext cx="3541750" cy="2893100"/>
          </a:xfrm>
        </p:spPr>
        <p:txBody>
          <a:bodyPr vert="horz" wrap="square" lIns="0" tIns="0" rIns="0" bIns="0" rtlCol="0">
            <a:spAutoFit/>
          </a:bodyPr>
          <a:lstStyle/>
          <a:p>
            <a:r>
              <a:rPr lang="es-ES" b="1" u="sng" dirty="0">
                <a:latin typeface="+mn-lt"/>
              </a:rPr>
              <a:t>Tipos</a:t>
            </a:r>
          </a:p>
          <a:p>
            <a:r>
              <a:rPr lang="es-ES" dirty="0"/>
              <a:t>Round Robin</a:t>
            </a:r>
          </a:p>
          <a:p>
            <a:r>
              <a:rPr lang="es-ES" dirty="0" err="1"/>
              <a:t>Group</a:t>
            </a:r>
            <a:r>
              <a:rPr lang="es-ES" dirty="0"/>
              <a:t> Chat</a:t>
            </a:r>
          </a:p>
          <a:p>
            <a:r>
              <a:rPr lang="es-ES" dirty="0" err="1"/>
              <a:t>Swarm</a:t>
            </a:r>
            <a:endParaRPr lang="es-ES" dirty="0"/>
          </a:p>
          <a:p>
            <a:r>
              <a:rPr lang="es-ES" sz="3600" dirty="0" err="1"/>
              <a:t>Magentic-One</a:t>
            </a:r>
            <a:endParaRPr lang="es-ES" sz="3600" dirty="0"/>
          </a:p>
        </p:txBody>
      </p:sp>
      <p:pic>
        <p:nvPicPr>
          <p:cNvPr id="5" name="Imagen 4">
            <a:extLst>
              <a:ext uri="{FF2B5EF4-FFF2-40B4-BE49-F238E27FC236}">
                <a16:creationId xmlns:a16="http://schemas.microsoft.com/office/drawing/2014/main" id="{B8EAA76E-4328-66E6-5F4A-78B8CB0FC467}"/>
              </a:ext>
            </a:extLst>
          </p:cNvPr>
          <p:cNvPicPr>
            <a:picLocks noChangeAspect="1"/>
          </p:cNvPicPr>
          <p:nvPr/>
        </p:nvPicPr>
        <p:blipFill>
          <a:blip r:embed="rId3"/>
          <a:srcRect/>
          <a:stretch/>
        </p:blipFill>
        <p:spPr>
          <a:xfrm>
            <a:off x="1304128" y="1452254"/>
            <a:ext cx="4883071" cy="1636634"/>
          </a:xfrm>
          <a:prstGeom prst="rect">
            <a:avLst/>
          </a:prstGeom>
        </p:spPr>
      </p:pic>
      <p:pic>
        <p:nvPicPr>
          <p:cNvPr id="6" name="Imagen 5">
            <a:extLst>
              <a:ext uri="{FF2B5EF4-FFF2-40B4-BE49-F238E27FC236}">
                <a16:creationId xmlns:a16="http://schemas.microsoft.com/office/drawing/2014/main" id="{9EC74050-0DF8-A4F7-0330-3CF4F8A0DDBE}"/>
              </a:ext>
            </a:extLst>
          </p:cNvPr>
          <p:cNvPicPr>
            <a:picLocks noChangeAspect="1"/>
          </p:cNvPicPr>
          <p:nvPr/>
        </p:nvPicPr>
        <p:blipFill>
          <a:blip r:embed="rId4"/>
          <a:stretch>
            <a:fillRect/>
          </a:stretch>
        </p:blipFill>
        <p:spPr>
          <a:xfrm>
            <a:off x="1304127" y="3495908"/>
            <a:ext cx="4516809" cy="2738236"/>
          </a:xfrm>
          <a:prstGeom prst="rect">
            <a:avLst/>
          </a:prstGeom>
        </p:spPr>
      </p:pic>
    </p:spTree>
    <p:extLst>
      <p:ext uri="{BB962C8B-B14F-4D97-AF65-F5344CB8AC3E}">
        <p14:creationId xmlns:p14="http://schemas.microsoft.com/office/powerpoint/2010/main" val="575303316"/>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4def53c-905d-442a-ba22-72ae0f5bcf4f}" enabled="1" method="Standard" siteId="{6c637512-c417-4e78-9d62-b61258e4b619}"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612</Words>
  <Application>Microsoft Office PowerPoint</Application>
  <PresentationFormat>Panorámica</PresentationFormat>
  <Paragraphs>112</Paragraphs>
  <Slides>23</Slides>
  <Notes>20</Notes>
  <HiddenSlides>0</HiddenSlides>
  <MMClips>4</MMClips>
  <ScaleCrop>false</ScaleCrop>
  <HeadingPairs>
    <vt:vector size="6" baseType="variant">
      <vt:variant>
        <vt:lpstr>Fuentes usadas</vt:lpstr>
      </vt:variant>
      <vt:variant>
        <vt:i4>13</vt:i4>
      </vt:variant>
      <vt:variant>
        <vt:lpstr>Tema</vt:lpstr>
      </vt:variant>
      <vt:variant>
        <vt:i4>4</vt:i4>
      </vt:variant>
      <vt:variant>
        <vt:lpstr>Títulos de diapositiva</vt:lpstr>
      </vt:variant>
      <vt:variant>
        <vt:i4>23</vt:i4>
      </vt:variant>
    </vt:vector>
  </HeadingPairs>
  <TitlesOfParts>
    <vt:vector size="40" baseType="lpstr">
      <vt:lpstr>-apple-system</vt:lpstr>
      <vt:lpstr>Aptos</vt:lpstr>
      <vt:lpstr>Aptos Display</vt:lpstr>
      <vt:lpstr>Arial</vt:lpstr>
      <vt:lpstr>Bahnschrift</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Modelos (models)</vt:lpstr>
      <vt:lpstr>Agentes (agents)</vt:lpstr>
      <vt:lpstr>Equipos (teams)</vt:lpstr>
      <vt:lpstr>Herramientas (Tools)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Autogen Studio</vt:lpstr>
      <vt:lpstr>¿Preguntas?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2025-02-25T06:32:50Z</dcterms:created>
  <dcterms:modified xsi:type="dcterms:W3CDTF">2025-03-07T20:59:02Z</dcterms:modified>
</cp:coreProperties>
</file>